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2" y="-11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27D15E4-B0D4-4A87-B8BA-E5090F2E00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2B409F-697D-4299-9B43-2DCAF9DAEFF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85729"/>
            <a:ext cx="8458200" cy="579005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П Е Д А Г О Г И Ч Е С К И Й      П Р О Е К Т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u="sng" dirty="0" smtClean="0"/>
              <a:t>Коммуникативная задача на  уроках русского языка и литературы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err="1" smtClean="0"/>
              <a:t>Макиенко</a:t>
            </a:r>
            <a:r>
              <a:rPr lang="ru-RU" sz="2700" b="1" dirty="0" smtClean="0"/>
              <a:t> Риммы Николаевны</a:t>
            </a:r>
            <a:r>
              <a:rPr lang="ru-RU" sz="2700" dirty="0" smtClean="0"/>
              <a:t>,</a:t>
            </a:r>
            <a:br>
              <a:rPr lang="ru-RU" sz="2700" dirty="0" smtClean="0"/>
            </a:br>
            <a:r>
              <a:rPr lang="ru-RU" sz="2700" dirty="0" smtClean="0"/>
              <a:t>учителя русского языка и литературы </a:t>
            </a:r>
            <a:br>
              <a:rPr lang="ru-RU" sz="2700" dirty="0" smtClean="0"/>
            </a:br>
            <a:r>
              <a:rPr lang="ru-RU" sz="2700" dirty="0" smtClean="0"/>
              <a:t>МБОУ СОШ  № 189 Октябрьского </a:t>
            </a:r>
            <a:r>
              <a:rPr lang="ru-RU" sz="2700" dirty="0" smtClean="0"/>
              <a:t>района</a:t>
            </a:r>
            <a:br>
              <a:rPr lang="ru-RU" sz="2700" dirty="0" smtClean="0"/>
            </a:br>
            <a:r>
              <a:rPr lang="ru-RU" sz="2700" dirty="0" smtClean="0"/>
              <a:t> </a:t>
            </a:r>
            <a:r>
              <a:rPr lang="ru-RU" sz="2700" dirty="0" smtClean="0"/>
              <a:t>г. Новосибирска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715404" cy="621510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sz="8000" b="1" dirty="0" smtClean="0"/>
          </a:p>
          <a:p>
            <a:pPr algn="ctr">
              <a:buNone/>
            </a:pPr>
            <a:r>
              <a:rPr lang="ru-RU" sz="9800" b="1" dirty="0" smtClean="0">
                <a:solidFill>
                  <a:srgbClr val="0070C0"/>
                </a:solidFill>
              </a:rPr>
              <a:t>Краткая </a:t>
            </a:r>
            <a:r>
              <a:rPr lang="ru-RU" sz="9800" b="1" dirty="0" smtClean="0">
                <a:solidFill>
                  <a:srgbClr val="0070C0"/>
                </a:solidFill>
              </a:rPr>
              <a:t>аннотация проекта </a:t>
            </a:r>
          </a:p>
          <a:p>
            <a:pPr algn="just">
              <a:buNone/>
            </a:pPr>
            <a:r>
              <a:rPr lang="ru-RU" sz="5500" b="1" dirty="0" smtClean="0"/>
              <a:t>    </a:t>
            </a:r>
            <a:r>
              <a:rPr lang="ru-RU" sz="5500" b="1" dirty="0" smtClean="0"/>
              <a:t>           </a:t>
            </a:r>
            <a:r>
              <a:rPr lang="ru-RU" sz="7200" b="1" dirty="0" smtClean="0"/>
              <a:t>Современному </a:t>
            </a:r>
            <a:r>
              <a:rPr lang="ru-RU" sz="7200" b="1" dirty="0" smtClean="0"/>
              <a:t>обществу нужны образованные, нравственные, предприимчивые  люди, которые:</a:t>
            </a:r>
          </a:p>
          <a:p>
            <a:pPr algn="just">
              <a:buNone/>
            </a:pPr>
            <a:r>
              <a:rPr lang="ru-RU" sz="7200" b="1" dirty="0" smtClean="0"/>
              <a:t>* могут самостоятельно принимать решения … прогнозируя их возможные последствия;</a:t>
            </a:r>
          </a:p>
          <a:p>
            <a:pPr algn="just">
              <a:buNone/>
            </a:pPr>
            <a:r>
              <a:rPr lang="ru-RU" sz="7200" b="1" dirty="0" smtClean="0"/>
              <a:t>* отличаются мобильностью;</a:t>
            </a:r>
          </a:p>
          <a:p>
            <a:pPr algn="just">
              <a:buNone/>
            </a:pPr>
            <a:r>
              <a:rPr lang="ru-RU" sz="7200" b="1" dirty="0" smtClean="0"/>
              <a:t>* способны к сотрудничеству.</a:t>
            </a:r>
          </a:p>
          <a:p>
            <a:pPr algn="just">
              <a:buNone/>
            </a:pPr>
            <a:r>
              <a:rPr lang="ru-RU" sz="7200" b="1" dirty="0" smtClean="0"/>
              <a:t>   </a:t>
            </a:r>
            <a:r>
              <a:rPr lang="ru-RU" sz="7200" b="1" dirty="0" smtClean="0"/>
              <a:t>          Возникает </a:t>
            </a:r>
            <a:r>
              <a:rPr lang="ru-RU" sz="7200" b="1" dirty="0" smtClean="0"/>
              <a:t>вопрос, что нужно делать педагогу, чтобы «вырастить» таких выпускников. Как строить обучение русскому языку в новых условиях?</a:t>
            </a:r>
          </a:p>
          <a:p>
            <a:pPr algn="just">
              <a:buNone/>
            </a:pPr>
            <a:r>
              <a:rPr lang="ru-RU" sz="7200" b="1" dirty="0" smtClean="0"/>
              <a:t>            Стандарт </a:t>
            </a:r>
            <a:r>
              <a:rPr lang="ru-RU" sz="7200" b="1" dirty="0" smtClean="0"/>
              <a:t>второго поколения рассматривает обучение как специально организованный процесс, в ходе которого обучающийся осуществляет учебную деятельность – выполняет действия на материале учебного предмета, и в ходе психологического процесса </a:t>
            </a:r>
            <a:r>
              <a:rPr lang="ru-RU" sz="7200" b="1" dirty="0" err="1" smtClean="0"/>
              <a:t>интериоризации</a:t>
            </a:r>
            <a:r>
              <a:rPr lang="ru-RU" sz="7200" b="1" dirty="0" smtClean="0"/>
              <a:t> ( «</a:t>
            </a:r>
            <a:r>
              <a:rPr lang="ru-RU" sz="7200" b="1" dirty="0" err="1" smtClean="0"/>
              <a:t>вращивания</a:t>
            </a:r>
            <a:r>
              <a:rPr lang="ru-RU" sz="7200" b="1" dirty="0" smtClean="0"/>
              <a:t>») </a:t>
            </a:r>
            <a:r>
              <a:rPr lang="ru-RU" sz="7200" b="1" dirty="0" smtClean="0"/>
              <a:t>эти предметные действия превращаются во внутренние, когнитивные (мышление, память, восприятие).</a:t>
            </a:r>
          </a:p>
          <a:p>
            <a:pPr algn="just">
              <a:buNone/>
            </a:pPr>
            <a:r>
              <a:rPr lang="ru-RU" sz="7200" b="1" dirty="0" smtClean="0"/>
              <a:t>   </a:t>
            </a:r>
            <a:r>
              <a:rPr lang="ru-RU" sz="7200" b="1" dirty="0" smtClean="0"/>
              <a:t>        Иными </a:t>
            </a:r>
            <a:r>
              <a:rPr lang="ru-RU" sz="7200" b="1" dirty="0" smtClean="0"/>
              <a:t>словами, есть учебный материал, нужны инструменты, при помощи которых этот учебный материал должен изучаться. А в ходе работы должны  формироваться универсальные учебные действия: познавательные, коммуникативные, регулятивные. Задача учителя заключатся в том, что он должен найти такие методы и способы, которые помогли бы </a:t>
            </a:r>
            <a:r>
              <a:rPr lang="ru-RU" sz="7200" b="1" dirty="0" err="1" smtClean="0"/>
              <a:t>фомировать</a:t>
            </a:r>
            <a:r>
              <a:rPr lang="ru-RU" sz="7200" b="1" dirty="0" smtClean="0"/>
              <a:t> </a:t>
            </a:r>
            <a:r>
              <a:rPr lang="ru-RU" sz="7200" b="1" dirty="0" smtClean="0"/>
              <a:t>эти УУД </a:t>
            </a:r>
          </a:p>
          <a:p>
            <a:pPr algn="just">
              <a:buNone/>
            </a:pPr>
            <a:r>
              <a:rPr lang="ru-RU" sz="7200" b="1" dirty="0" smtClean="0"/>
              <a:t>.     Использование </a:t>
            </a:r>
            <a:r>
              <a:rPr lang="ru-RU" sz="7200" b="1" dirty="0" smtClean="0"/>
              <a:t>коммуникативной задачи на  уроках русского языка и литературы позволяют диагностировать </a:t>
            </a:r>
            <a:r>
              <a:rPr lang="ru-RU" sz="7200" b="1" dirty="0" err="1" smtClean="0"/>
              <a:t>сформированность</a:t>
            </a:r>
            <a:r>
              <a:rPr lang="ru-RU" sz="7200" b="1" dirty="0" smtClean="0"/>
              <a:t> различных видов универсальных учебных действий у обучающихся, формируют способность к языковой рефлексии,  способность применять своё понимание языковых явлений к собственной речевой деятельности.</a:t>
            </a:r>
          </a:p>
          <a:p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8705880" cy="4365637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Проблема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как </a:t>
            </a:r>
            <a:r>
              <a:rPr lang="ru-RU" dirty="0" smtClean="0"/>
              <a:t>строить обучение русскому языку в </a:t>
            </a:r>
            <a:r>
              <a:rPr lang="ru-RU" dirty="0" smtClean="0"/>
              <a:t>новых условиях</a:t>
            </a:r>
            <a:r>
              <a:rPr lang="ru-RU" dirty="0" smtClean="0"/>
              <a:t>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Цель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>р</a:t>
            </a:r>
            <a:r>
              <a:rPr lang="ru-RU" dirty="0" smtClean="0"/>
              <a:t>азработать инструментарий</a:t>
            </a:r>
            <a:r>
              <a:rPr lang="en-US" dirty="0" smtClean="0"/>
              <a:t>,</a:t>
            </a:r>
            <a:r>
              <a:rPr lang="ru-RU" dirty="0" smtClean="0"/>
              <a:t> который поможет разрешить эту проблему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solidFill>
                  <a:srgbClr val="0070C0"/>
                </a:solidFill>
              </a:rPr>
              <a:t>Задачи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endParaRPr lang="ru-RU" b="1" dirty="0" smtClean="0">
              <a:solidFill>
                <a:srgbClr val="0070C0"/>
              </a:solidFill>
            </a:endParaRPr>
          </a:p>
          <a:p>
            <a:pPr lvl="0"/>
            <a:r>
              <a:rPr lang="ru-RU" dirty="0" smtClean="0"/>
              <a:t>изучить педагогическую литературу по данной проблеме;</a:t>
            </a:r>
          </a:p>
          <a:p>
            <a:pPr lvl="0"/>
            <a:r>
              <a:rPr lang="ru-RU" dirty="0" smtClean="0"/>
              <a:t>рассмотреть вопрос организации условий, провоцирующих детское </a:t>
            </a:r>
            <a:r>
              <a:rPr lang="ru-RU" dirty="0" smtClean="0"/>
              <a:t>действие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расширить </a:t>
            </a:r>
            <a:r>
              <a:rPr lang="ru-RU" dirty="0" smtClean="0"/>
              <a:t>представление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Коммуникативная игра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 algn="ctr">
              <a:buNone/>
            </a:pPr>
            <a:r>
              <a:rPr lang="ru-RU" b="1" i="1" dirty="0" smtClean="0"/>
              <a:t> «Да. Нет. Иногда. Никогда»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Задача с недостающим условием как приём работы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1.</a:t>
            </a:r>
            <a:r>
              <a:rPr lang="ru-RU" b="1" i="1" dirty="0" smtClean="0"/>
              <a:t>Название  «Печь или печь?»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</a:t>
            </a:r>
            <a:r>
              <a:rPr lang="ru-RU" b="1" i="1" dirty="0" smtClean="0"/>
              <a:t>Что происходило с флагом?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</a:t>
            </a:r>
            <a:r>
              <a:rPr lang="ru-RU" b="1" i="1" dirty="0" smtClean="0"/>
              <a:t>Название  «Поседел или посидел?»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4. С помощью  вопроса узнай ответ!</a:t>
            </a:r>
            <a:r>
              <a:rPr lang="ru-RU" b="1" i="1" dirty="0" smtClean="0"/>
              <a:t> </a:t>
            </a: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5. Я задумала звук. Угадай его!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6</a:t>
            </a:r>
            <a:r>
              <a:rPr lang="en-US" b="1" i="1" dirty="0" smtClean="0"/>
              <a:t>.</a:t>
            </a:r>
            <a:r>
              <a:rPr lang="ru-RU" b="1" i="1" dirty="0" smtClean="0"/>
              <a:t> </a:t>
            </a:r>
            <a:r>
              <a:rPr lang="ru-RU" b="1" i="1" dirty="0" smtClean="0"/>
              <a:t>Я задумала предложение. Угадай  его!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Перспективы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1.С </a:t>
            </a:r>
            <a:r>
              <a:rPr lang="ru-RU" dirty="0" smtClean="0"/>
              <a:t>данным проектом могу выступить на МО «Языки</a:t>
            </a:r>
            <a:r>
              <a:rPr lang="ru-RU" dirty="0" smtClean="0"/>
              <a:t>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2.Задания проекта можно использовать при составлении тестов</a:t>
            </a:r>
          </a:p>
          <a:p>
            <a:pPr>
              <a:buNone/>
            </a:pPr>
            <a:r>
              <a:rPr lang="ru-RU" dirty="0" smtClean="0"/>
              <a:t>3. Задания проекта можно использовать  при проведении конкурсов, олимпиад</a:t>
            </a:r>
          </a:p>
          <a:p>
            <a:pPr>
              <a:buNone/>
            </a:pPr>
            <a:r>
              <a:rPr lang="ru-RU" dirty="0" smtClean="0"/>
              <a:t>4. Задания проекта можно использовать  как элемент воспитания интереса к урокам русского  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языка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Литература</a:t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Касаткина </a:t>
            </a:r>
            <a:r>
              <a:rPr lang="ru-RU" dirty="0" smtClean="0"/>
              <a:t>В.Г. Коммуникативная задача. Возможности использования в </a:t>
            </a:r>
            <a:r>
              <a:rPr lang="ru-RU" dirty="0" smtClean="0"/>
              <a:t>обучении/</a:t>
            </a:r>
            <a:r>
              <a:rPr lang="ru-RU" dirty="0" smtClean="0"/>
              <a:t> </a:t>
            </a:r>
            <a:r>
              <a:rPr lang="ru-RU" dirty="0" smtClean="0"/>
              <a:t>Новосибирск</a:t>
            </a:r>
            <a:r>
              <a:rPr lang="ru-RU" dirty="0" smtClean="0"/>
              <a:t>, 2013</a:t>
            </a:r>
          </a:p>
          <a:p>
            <a:r>
              <a:rPr lang="ru-RU" dirty="0" err="1" smtClean="0"/>
              <a:t>Палюнина</a:t>
            </a:r>
            <a:r>
              <a:rPr lang="ru-RU" dirty="0" smtClean="0"/>
              <a:t> О.В., Осинцева Т.В. Выбери, найди, спроси, аргументируй/ Новосибирск,2013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128</TotalTime>
  <Words>408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 Е Д А Г О Г И Ч Е С К И Й      П Р О Е К Т   Коммуникативная задача на  уроках русского языка и литературы  Макиенко Риммы Николаевны, учителя русского языка и литературы  МБОУ СОШ  № 189 Октябрьского района  г. Новосибирска </vt:lpstr>
      <vt:lpstr>Слайд 2</vt:lpstr>
      <vt:lpstr>Слайд 3</vt:lpstr>
      <vt:lpstr> </vt:lpstr>
      <vt:lpstr>Слайд 5</vt:lpstr>
      <vt:lpstr>Коммуникативная игра </vt:lpstr>
      <vt:lpstr>Задача с недостающим условием как приём работы</vt:lpstr>
      <vt:lpstr>Перспективы проекта </vt:lpstr>
      <vt:lpstr>Литература </vt:lpstr>
    </vt:vector>
  </TitlesOfParts>
  <Company>school189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 Е Д А Г О Г И Ч Е С К И Й      П Р О Е К Т   Макиенко Риммы Николаевны, учителя русского языка и литературы  МБОУ СОШ  № 189 Октябрьского района г. Новосибирска </dc:title>
  <dc:creator>informatika</dc:creator>
  <cp:lastModifiedBy>informatika</cp:lastModifiedBy>
  <cp:revision>13</cp:revision>
  <dcterms:created xsi:type="dcterms:W3CDTF">2014-12-18T07:56:26Z</dcterms:created>
  <dcterms:modified xsi:type="dcterms:W3CDTF">2014-12-18T10:04:53Z</dcterms:modified>
</cp:coreProperties>
</file>