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40" r:id="rId4"/>
    <p:sldId id="341" r:id="rId5"/>
    <p:sldId id="257" r:id="rId6"/>
    <p:sldId id="258" r:id="rId7"/>
    <p:sldId id="259" r:id="rId8"/>
    <p:sldId id="263" r:id="rId9"/>
    <p:sldId id="265" r:id="rId10"/>
    <p:sldId id="267" r:id="rId11"/>
    <p:sldId id="269" r:id="rId12"/>
    <p:sldId id="271" r:id="rId13"/>
    <p:sldId id="273" r:id="rId14"/>
    <p:sldId id="275" r:id="rId15"/>
    <p:sldId id="277" r:id="rId16"/>
    <p:sldId id="279" r:id="rId17"/>
    <p:sldId id="281" r:id="rId18"/>
    <p:sldId id="283" r:id="rId19"/>
    <p:sldId id="285" r:id="rId20"/>
    <p:sldId id="287" r:id="rId21"/>
    <p:sldId id="289" r:id="rId22"/>
    <p:sldId id="291" r:id="rId23"/>
    <p:sldId id="293" r:id="rId24"/>
    <p:sldId id="295" r:id="rId25"/>
    <p:sldId id="297" r:id="rId26"/>
    <p:sldId id="299" r:id="rId27"/>
    <p:sldId id="301" r:id="rId28"/>
    <p:sldId id="303" r:id="rId29"/>
    <p:sldId id="305" r:id="rId30"/>
    <p:sldId id="307" r:id="rId31"/>
    <p:sldId id="309" r:id="rId32"/>
    <p:sldId id="311" r:id="rId33"/>
    <p:sldId id="313" r:id="rId34"/>
    <p:sldId id="315" r:id="rId35"/>
    <p:sldId id="317" r:id="rId36"/>
    <p:sldId id="319" r:id="rId37"/>
    <p:sldId id="321" r:id="rId38"/>
    <p:sldId id="323" r:id="rId39"/>
    <p:sldId id="325" r:id="rId40"/>
    <p:sldId id="327" r:id="rId41"/>
    <p:sldId id="329" r:id="rId42"/>
    <p:sldId id="331" r:id="rId43"/>
    <p:sldId id="333" r:id="rId44"/>
    <p:sldId id="335" r:id="rId45"/>
    <p:sldId id="337" r:id="rId46"/>
    <p:sldId id="339" r:id="rId4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27" autoAdjust="0"/>
    <p:restoredTop sz="94660" autoAdjust="0"/>
  </p:normalViewPr>
  <p:slideViewPr>
    <p:cSldViewPr>
      <p:cViewPr varScale="1">
        <p:scale>
          <a:sx n="129" d="100"/>
          <a:sy n="129" d="100"/>
        </p:scale>
        <p:origin x="-1104" y="-90"/>
      </p:cViewPr>
      <p:guideLst>
        <p:guide orient="horz" pos="2160"/>
        <p:guide pos="2880"/>
      </p:guideLst>
    </p:cSldViewPr>
  </p:slideViewPr>
  <p:outlineViewPr>
    <p:cViewPr>
      <p:scale>
        <a:sx n="33" d="100"/>
        <a:sy n="33" d="100"/>
      </p:scale>
      <p:origin x="48" y="1977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01.10.2017</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01.10.2017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01.10.2017</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01.10.2017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01.10.2017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01.10.2017</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01.10.2017</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01.10.2017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01.10.2017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01.10.2017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01.10.2017</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01.10.2017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01.10.2017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01.10.2017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01.10.2017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01.10.2017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01.10.2017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01.10.2017</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slovari.gramota.ru/sl_tales.html?sl_id=207" TargetMode="Externa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4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ru.wikipedia.org/wiki/%D0%94%D1%80%D0%B5%D0%B2%D0%BD%D0%B5%D0%B3%D1%80%D0%B5%D1%87%D0%B5%D1%81%D0%BA%D0%B8%D0%B9_%D1%8F%D0%B7%D1%8B%D0%B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Словари</a:t>
            </a:r>
            <a:br>
              <a:rPr lang="ru-RU" dirty="0" smtClean="0"/>
            </a:br>
            <a:r>
              <a:rPr lang="ru-RU" dirty="0" smtClean="0"/>
              <a:t>в нашей жизни</a:t>
            </a:r>
            <a:endParaRPr lang="ru-RU" dirty="0"/>
          </a:p>
        </p:txBody>
      </p:sp>
      <p:sp>
        <p:nvSpPr>
          <p:cNvPr id="3" name="Подзаголовок 2"/>
          <p:cNvSpPr>
            <a:spLocks noGrp="1"/>
          </p:cNvSpPr>
          <p:nvPr>
            <p:ph type="subTitle" idx="1"/>
          </p:nvPr>
        </p:nvSpPr>
        <p:spPr/>
        <p:txBody>
          <a:bodyPr>
            <a:normAutofit lnSpcReduction="10000"/>
          </a:bodyPr>
          <a:lstStyle/>
          <a:p>
            <a:r>
              <a:rPr lang="ru-RU" dirty="0" smtClean="0"/>
              <a:t>Выполнил</a:t>
            </a:r>
            <a:r>
              <a:rPr lang="en-US" dirty="0" smtClean="0"/>
              <a:t>: </a:t>
            </a:r>
            <a:r>
              <a:rPr lang="ru-RU" dirty="0" smtClean="0"/>
              <a:t>ученик</a:t>
            </a:r>
            <a:r>
              <a:rPr lang="ru-RU" dirty="0" smtClean="0"/>
              <a:t> 5 </a:t>
            </a:r>
            <a:r>
              <a:rPr lang="ru-RU" dirty="0" smtClean="0"/>
              <a:t>Г класс</a:t>
            </a:r>
            <a:endParaRPr lang="en-US" dirty="0" smtClean="0"/>
          </a:p>
          <a:p>
            <a:r>
              <a:rPr lang="ru-RU" dirty="0" smtClean="0"/>
              <a:t>Проверил</a:t>
            </a:r>
            <a:r>
              <a:rPr lang="en-US" dirty="0" smtClean="0"/>
              <a:t>: </a:t>
            </a:r>
            <a:r>
              <a:rPr lang="ru-RU" dirty="0" err="1" smtClean="0"/>
              <a:t>Макиенко</a:t>
            </a:r>
            <a:r>
              <a:rPr lang="ru-RU" dirty="0" smtClean="0"/>
              <a:t> Р</a:t>
            </a:r>
            <a:r>
              <a:rPr lang="en-US" dirty="0" smtClean="0"/>
              <a:t>.</a:t>
            </a:r>
            <a:r>
              <a:rPr lang="ru-RU" dirty="0" smtClean="0"/>
              <a:t> Н</a:t>
            </a:r>
            <a:r>
              <a:rPr lang="en-US" dirty="0" smtClean="0"/>
              <a:t>.,</a:t>
            </a:r>
            <a:r>
              <a:rPr lang="ru-RU" dirty="0" smtClean="0"/>
              <a:t> </a:t>
            </a:r>
          </a:p>
          <a:p>
            <a:r>
              <a:rPr lang="ru-RU" dirty="0" smtClean="0"/>
              <a:t>у</a:t>
            </a:r>
            <a:r>
              <a:rPr lang="ru-RU" dirty="0" smtClean="0"/>
              <a:t>читель русского языка</a:t>
            </a:r>
            <a:endParaRPr lang="ru-RU"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067944" y="260648"/>
            <a:ext cx="4824536" cy="3096344"/>
          </a:xfrm>
        </p:spPr>
        <p:txBody>
          <a:bodyPr>
            <a:normAutofit/>
          </a:bodyPr>
          <a:lstStyle/>
          <a:p>
            <a:r>
              <a:rPr lang="ru-RU" sz="1800" dirty="0" smtClean="0">
                <a:latin typeface="Times New Roman" pitchFamily="18" charset="0"/>
                <a:cs typeface="Times New Roman" pitchFamily="18" charset="0"/>
              </a:rPr>
              <a:t>Один из лучших грамматических словарей – «Грамматический словарь русского языка. Словоизменение» А. А. Зализняка (М., 1977). В нем содержится около 100 000 слов, расположенных в обратном алфавитном порядке, для которых разработана уникальная система индексов, относящих слова к конкретному разряду, типу внутри него, разновидности ударения и т.п.</a:t>
            </a:r>
          </a:p>
          <a:p>
            <a:endParaRPr lang="ru-RU" dirty="0"/>
          </a:p>
        </p:txBody>
      </p:sp>
      <p:pic>
        <p:nvPicPr>
          <p:cNvPr id="5" name="Picture 4" descr="C:\Users\NADYA\Desktop\мои папки\английский для малышей\методическое пособие\кто где живет\5245d72c530ebd25007a9594ca744050.jpg"/>
          <p:cNvPicPr>
            <a:picLocks noChangeAspect="1" noChangeArrowheads="1"/>
          </p:cNvPicPr>
          <p:nvPr/>
        </p:nvPicPr>
        <p:blipFill>
          <a:blip r:embed="rId2" cstate="print"/>
          <a:srcRect/>
          <a:stretch>
            <a:fillRect/>
          </a:stretch>
        </p:blipFill>
        <p:spPr bwMode="auto">
          <a:xfrm>
            <a:off x="251520" y="0"/>
            <a:ext cx="2807296" cy="4456854"/>
          </a:xfrm>
          <a:prstGeom prst="rect">
            <a:avLst/>
          </a:prstGeom>
          <a:noFill/>
        </p:spPr>
      </p:pic>
      <p:pic>
        <p:nvPicPr>
          <p:cNvPr id="17410" name="Picture 2" descr="C:\Users\NADYA\Desktop\мои папки\английский для малышей\методическое пособие\кто где живет\tumb_35e196ff8ebb03040ef40917f4e29bf6.jpg"/>
          <p:cNvPicPr>
            <a:picLocks noChangeAspect="1" noChangeArrowheads="1"/>
          </p:cNvPicPr>
          <p:nvPr/>
        </p:nvPicPr>
        <p:blipFill>
          <a:blip r:embed="rId3" cstate="print"/>
          <a:srcRect/>
          <a:stretch>
            <a:fillRect/>
          </a:stretch>
        </p:blipFill>
        <p:spPr bwMode="auto">
          <a:xfrm>
            <a:off x="6516216" y="2996952"/>
            <a:ext cx="2232248" cy="3562098"/>
          </a:xfrm>
          <a:prstGeom prst="rect">
            <a:avLst/>
          </a:prstGeom>
          <a:noFill/>
        </p:spPr>
      </p:pic>
      <p:sp>
        <p:nvSpPr>
          <p:cNvPr id="6" name="Прямоугольник 5"/>
          <p:cNvSpPr/>
          <p:nvPr/>
        </p:nvSpPr>
        <p:spPr>
          <a:xfrm>
            <a:off x="3059832" y="3429000"/>
            <a:ext cx="3456384" cy="2031325"/>
          </a:xfrm>
          <a:prstGeom prst="rect">
            <a:avLst/>
          </a:prstGeom>
        </p:spPr>
        <p:txBody>
          <a:bodyPr wrap="square">
            <a:spAutoFit/>
          </a:bodyPr>
          <a:lstStyle/>
          <a:p>
            <a:r>
              <a:rPr lang="ru-RU" sz="1400" i="1" dirty="0" smtClean="0">
                <a:latin typeface="Times New Roman" pitchFamily="18" charset="0"/>
                <a:cs typeface="Times New Roman" pitchFamily="18" charset="0"/>
              </a:rPr>
              <a:t>Образцы словарных статей</a:t>
            </a:r>
            <a:endParaRPr lang="ru-RU" sz="1400" dirty="0" smtClean="0">
              <a:latin typeface="Times New Roman" pitchFamily="18" charset="0"/>
              <a:cs typeface="Times New Roman" pitchFamily="18" charset="0"/>
            </a:endParaRPr>
          </a:p>
          <a:p>
            <a:r>
              <a:rPr lang="ru-RU" sz="1400" b="1" dirty="0" err="1" smtClean="0">
                <a:latin typeface="Times New Roman" pitchFamily="18" charset="0"/>
                <a:cs typeface="Times New Roman" pitchFamily="18" charset="0"/>
              </a:rPr>
              <a:t>ниско´лько</a:t>
            </a:r>
            <a:r>
              <a:rPr lang="ru-RU" sz="1400" b="1"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числ</a:t>
            </a:r>
            <a:r>
              <a:rPr lang="ru-RU" sz="1400" dirty="0" smtClean="0">
                <a:latin typeface="Times New Roman" pitchFamily="18" charset="0"/>
                <a:cs typeface="Times New Roman" pitchFamily="18" charset="0"/>
              </a:rPr>
              <a:t>.,  </a:t>
            </a:r>
            <a:r>
              <a:rPr lang="ru-RU" sz="1400" i="1" dirty="0" smtClean="0">
                <a:latin typeface="Times New Roman" pitchFamily="18" charset="0"/>
                <a:cs typeface="Times New Roman" pitchFamily="18" charset="0"/>
              </a:rPr>
              <a:t>В</a:t>
            </a:r>
            <a:r>
              <a:rPr lang="ru-RU" sz="1400" dirty="0" smtClean="0">
                <a:latin typeface="Times New Roman" pitchFamily="18" charset="0"/>
                <a:cs typeface="Times New Roman" pitchFamily="18" charset="0"/>
              </a:rPr>
              <a:t>. = </a:t>
            </a:r>
            <a:r>
              <a:rPr lang="ru-RU" sz="1400" i="1" dirty="0" smtClean="0">
                <a:latin typeface="Times New Roman" pitchFamily="18" charset="0"/>
                <a:cs typeface="Times New Roman" pitchFamily="18" charset="0"/>
              </a:rPr>
              <a:t>И., других форм нет</a:t>
            </a:r>
            <a:endParaRPr lang="ru-RU" sz="1400" dirty="0" smtClean="0">
              <a:latin typeface="Times New Roman" pitchFamily="18" charset="0"/>
              <a:cs typeface="Times New Roman" pitchFamily="18" charset="0"/>
            </a:endParaRPr>
          </a:p>
          <a:p>
            <a:r>
              <a:rPr lang="ru-RU" sz="1400" b="1" dirty="0" err="1" smtClean="0">
                <a:latin typeface="Times New Roman" pitchFamily="18" charset="0"/>
                <a:cs typeface="Times New Roman" pitchFamily="18" charset="0"/>
              </a:rPr>
              <a:t>разгру´зчик</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мо 3а  </a:t>
            </a:r>
            <a:r>
              <a:rPr lang="ru-RU" sz="1400" i="1" dirty="0" smtClean="0">
                <a:latin typeface="Times New Roman" pitchFamily="18" charset="0"/>
                <a:cs typeface="Times New Roman" pitchFamily="18" charset="0"/>
              </a:rPr>
              <a:t>(рабочий</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                                  м   3а (</a:t>
            </a:r>
            <a:r>
              <a:rPr lang="ru-RU" sz="1400" i="1" dirty="0" smtClean="0">
                <a:latin typeface="Times New Roman" pitchFamily="18" charset="0"/>
                <a:cs typeface="Times New Roman" pitchFamily="18" charset="0"/>
              </a:rPr>
              <a:t>приспособление</a:t>
            </a:r>
            <a:r>
              <a:rPr lang="ru-RU" sz="1400" dirty="0" smtClean="0">
                <a:latin typeface="Times New Roman" pitchFamily="18" charset="0"/>
                <a:cs typeface="Times New Roman" pitchFamily="18" charset="0"/>
              </a:rPr>
              <a:t>)</a:t>
            </a:r>
          </a:p>
          <a:p>
            <a:r>
              <a:rPr lang="ru-RU" sz="1400" b="1" dirty="0" err="1" smtClean="0">
                <a:latin typeface="Times New Roman" pitchFamily="18" charset="0"/>
                <a:cs typeface="Times New Roman" pitchFamily="18" charset="0"/>
              </a:rPr>
              <a:t>тушева´ть</a:t>
            </a:r>
            <a:r>
              <a:rPr lang="ru-RU" sz="1400" b="1"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нсв</a:t>
            </a:r>
            <a:r>
              <a:rPr lang="ru-RU" sz="1400" dirty="0" smtClean="0">
                <a:latin typeface="Times New Roman" pitchFamily="18" charset="0"/>
                <a:cs typeface="Times New Roman" pitchFamily="18" charset="0"/>
              </a:rPr>
              <a:t>  2 а, ё</a:t>
            </a:r>
          </a:p>
          <a:p>
            <a:r>
              <a:rPr lang="ru-RU" sz="1400" b="1" dirty="0" err="1" smtClean="0">
                <a:latin typeface="Times New Roman" pitchFamily="18" charset="0"/>
                <a:cs typeface="Times New Roman" pitchFamily="18" charset="0"/>
              </a:rPr>
              <a:t>упру´гий</a:t>
            </a:r>
            <a:r>
              <a:rPr lang="ru-RU" sz="1400" b="1"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a:t>
            </a:r>
            <a:r>
              <a:rPr lang="ru-RU" sz="1400" dirty="0" smtClean="0">
                <a:latin typeface="Times New Roman" pitchFamily="18" charset="0"/>
                <a:cs typeface="Times New Roman" pitchFamily="18" charset="0"/>
              </a:rPr>
              <a:t>   3а, </a:t>
            </a:r>
            <a:r>
              <a:rPr lang="ru-RU" sz="1400" i="1" dirty="0" smtClean="0">
                <a:latin typeface="Times New Roman" pitchFamily="18" charset="0"/>
                <a:cs typeface="Times New Roman" pitchFamily="18" charset="0"/>
              </a:rPr>
              <a:t>сравн. </a:t>
            </a:r>
            <a:r>
              <a:rPr lang="ru-RU" sz="1400" i="1" dirty="0" err="1" smtClean="0">
                <a:latin typeface="Times New Roman" pitchFamily="18" charset="0"/>
                <a:cs typeface="Times New Roman" pitchFamily="18" charset="0"/>
              </a:rPr>
              <a:t>затрудн</a:t>
            </a:r>
            <a:r>
              <a:rPr lang="ru-RU" sz="1400" dirty="0" smtClean="0">
                <a:latin typeface="Times New Roman" pitchFamily="18" charset="0"/>
                <a:cs typeface="Times New Roman" pitchFamily="18" charset="0"/>
              </a:rPr>
              <a:t>.</a:t>
            </a:r>
            <a:r>
              <a:rPr lang="ru-RU" sz="1400" b="1"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78098"/>
          </a:xfrm>
        </p:spPr>
        <p:txBody>
          <a:bodyPr>
            <a:normAutofit fontScale="90000"/>
          </a:bodyPr>
          <a:lstStyle/>
          <a:p>
            <a:r>
              <a:rPr lang="ru-RU" b="1" dirty="0" smtClean="0"/>
              <a:t>Словари сочетаемости слов</a:t>
            </a:r>
            <a:br>
              <a:rPr lang="ru-RU" b="1" dirty="0" smtClean="0"/>
            </a:br>
            <a:endParaRPr lang="ru-RU" dirty="0"/>
          </a:p>
        </p:txBody>
      </p:sp>
      <p:sp>
        <p:nvSpPr>
          <p:cNvPr id="3" name="Содержимое 2"/>
          <p:cNvSpPr>
            <a:spLocks noGrp="1"/>
          </p:cNvSpPr>
          <p:nvPr>
            <p:ph sz="quarter" idx="1"/>
          </p:nvPr>
        </p:nvSpPr>
        <p:spPr>
          <a:xfrm>
            <a:off x="467544" y="692696"/>
            <a:ext cx="8291264" cy="1080120"/>
          </a:xfrm>
        </p:spPr>
        <p:txBody>
          <a:bodyPr>
            <a:normAutofit/>
          </a:bodyPr>
          <a:lstStyle/>
          <a:p>
            <a:r>
              <a:rPr lang="ru-RU" sz="1900" dirty="0" smtClean="0">
                <a:latin typeface="Times New Roman" pitchFamily="18" charset="0"/>
                <a:cs typeface="Times New Roman" pitchFamily="18" charset="0"/>
              </a:rPr>
              <a:t>Цель словарей сочетаемости – показать, как правильно подбирать слова, чтобы обеспечить их соответствие друг другу в смысловом и стилистическом отношениях.</a:t>
            </a:r>
          </a:p>
          <a:p>
            <a:endParaRPr lang="ru-RU" sz="1900" dirty="0" smtClean="0">
              <a:latin typeface="Times New Roman" pitchFamily="18" charset="0"/>
              <a:cs typeface="Times New Roman" pitchFamily="18" charset="0"/>
            </a:endParaRPr>
          </a:p>
          <a:p>
            <a:endParaRPr lang="ru-RU" dirty="0"/>
          </a:p>
        </p:txBody>
      </p:sp>
      <p:pic>
        <p:nvPicPr>
          <p:cNvPr id="23554" name="Picture 2"/>
          <p:cNvPicPr>
            <a:picLocks noChangeAspect="1" noChangeArrowheads="1"/>
          </p:cNvPicPr>
          <p:nvPr/>
        </p:nvPicPr>
        <p:blipFill>
          <a:blip r:embed="rId2" cstate="print"/>
          <a:srcRect/>
          <a:stretch>
            <a:fillRect/>
          </a:stretch>
        </p:blipFill>
        <p:spPr bwMode="auto">
          <a:xfrm>
            <a:off x="179512" y="1772816"/>
            <a:ext cx="2411302" cy="2736304"/>
          </a:xfrm>
          <a:prstGeom prst="rect">
            <a:avLst/>
          </a:prstGeom>
          <a:noFill/>
          <a:ln w="9525">
            <a:noFill/>
            <a:miter lim="800000"/>
            <a:headEnd/>
            <a:tailEnd/>
          </a:ln>
        </p:spPr>
      </p:pic>
      <p:sp>
        <p:nvSpPr>
          <p:cNvPr id="7" name="Прямоугольник 6"/>
          <p:cNvSpPr/>
          <p:nvPr/>
        </p:nvSpPr>
        <p:spPr>
          <a:xfrm>
            <a:off x="2735288" y="2492896"/>
            <a:ext cx="6408712" cy="3970318"/>
          </a:xfrm>
          <a:prstGeom prst="rect">
            <a:avLst/>
          </a:prstGeom>
        </p:spPr>
        <p:txBody>
          <a:bodyPr wrap="square">
            <a:spAutoFit/>
          </a:bodyPr>
          <a:lstStyle/>
          <a:p>
            <a:r>
              <a:rPr lang="ru-RU" sz="1400" b="1" dirty="0" smtClean="0">
                <a:latin typeface="Times New Roman" pitchFamily="18" charset="0"/>
                <a:cs typeface="Times New Roman" pitchFamily="18" charset="0"/>
              </a:rPr>
              <a:t>АПЛОДИ´РОВАТЬ,</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аплоди´рую</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аплоди´руешь</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ап­лоди´руют</a:t>
            </a:r>
            <a:r>
              <a:rPr lang="ru-RU" sz="1400" dirty="0" smtClean="0">
                <a:latin typeface="Times New Roman" pitchFamily="18" charset="0"/>
                <a:cs typeface="Times New Roman" pitchFamily="18" charset="0"/>
              </a:rPr>
              <a:t>, </a:t>
            </a:r>
            <a:r>
              <a:rPr lang="ru-RU" sz="1400" i="1" dirty="0" smtClean="0">
                <a:latin typeface="Times New Roman" pitchFamily="18" charset="0"/>
                <a:cs typeface="Times New Roman" pitchFamily="18" charset="0"/>
              </a:rPr>
              <a:t>несов.</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Хлопать   в   ладоши   в   знак   одобрения,  рукоплескать.</a:t>
            </a:r>
          </a:p>
          <a:p>
            <a:r>
              <a:rPr lang="ru-RU" sz="1400" b="1" dirty="0" smtClean="0">
                <a:latin typeface="Times New Roman" pitchFamily="18" charset="0"/>
                <a:cs typeface="Times New Roman" pitchFamily="18" charset="0"/>
              </a:rPr>
              <a:t>Аплодировать к о м у - ч е м у</a:t>
            </a:r>
            <a:r>
              <a:rPr lang="ru-RU" sz="1400" dirty="0" smtClean="0">
                <a:latin typeface="Times New Roman" pitchFamily="18" charset="0"/>
                <a:cs typeface="Times New Roman" pitchFamily="18" charset="0"/>
              </a:rPr>
              <a:t>: (о </a:t>
            </a:r>
            <a:r>
              <a:rPr lang="ru-RU" sz="1400" i="1" dirty="0" smtClean="0">
                <a:latin typeface="Times New Roman" pitchFamily="18" charset="0"/>
                <a:cs typeface="Times New Roman" pitchFamily="18" charset="0"/>
              </a:rPr>
              <a:t>человеке) </a:t>
            </a:r>
            <a:r>
              <a:rPr lang="ru-RU" sz="1400" dirty="0" smtClean="0">
                <a:latin typeface="Times New Roman" pitchFamily="18" charset="0"/>
                <a:cs typeface="Times New Roman" pitchFamily="18" charset="0"/>
              </a:rPr>
              <a:t>~ арти­сту, актёру, певцу, музыканту, пианисту, дирижёру, исполнителю чего-л., участникам чего-л., юбиляру, ора­тору, выступающему, писателю, спортсмену, ему, Петро­ву...  хору, оркестру...</a:t>
            </a:r>
          </a:p>
          <a:p>
            <a:r>
              <a:rPr lang="ru-RU" sz="1400" b="1" dirty="0" smtClean="0">
                <a:latin typeface="Times New Roman" pitchFamily="18" charset="0"/>
                <a:cs typeface="Times New Roman" pitchFamily="18" charset="0"/>
              </a:rPr>
              <a:t>Аплодировать к а к</a:t>
            </a:r>
            <a:r>
              <a:rPr lang="ru-RU" sz="1400" dirty="0" smtClean="0">
                <a:latin typeface="Times New Roman" pitchFamily="18" charset="0"/>
                <a:cs typeface="Times New Roman" pitchFamily="18" charset="0"/>
              </a:rPr>
              <a:t>: ~ долго, громко, бурно, друж­но, горячо...</a:t>
            </a:r>
          </a:p>
          <a:p>
            <a:r>
              <a:rPr lang="ru-RU" sz="1400" dirty="0" smtClean="0">
                <a:latin typeface="Times New Roman" pitchFamily="18" charset="0"/>
                <a:cs typeface="Times New Roman" pitchFamily="18" charset="0"/>
              </a:rPr>
              <a:t>○ </a:t>
            </a:r>
            <a:r>
              <a:rPr lang="ru-RU" sz="1400" i="1" dirty="0" smtClean="0">
                <a:latin typeface="Times New Roman" pitchFamily="18" charset="0"/>
                <a:cs typeface="Times New Roman" pitchFamily="18" charset="0"/>
              </a:rPr>
              <a:t>После спектакля зрители долго аплодировали артистам.</a:t>
            </a:r>
            <a:endParaRPr lang="ru-RU" sz="1400" dirty="0" smtClean="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ВЛЮБЛЯ´ТЬСЯ,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влюбля´юсь</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влюбля´ешься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влюбля´ют­ся</a:t>
            </a:r>
            <a:r>
              <a:rPr lang="ru-RU" sz="1400" dirty="0" smtClean="0">
                <a:latin typeface="Times New Roman" pitchFamily="18" charset="0"/>
                <a:cs typeface="Times New Roman" pitchFamily="18" charset="0"/>
              </a:rPr>
              <a:t>, </a:t>
            </a:r>
            <a:r>
              <a:rPr lang="ru-RU" sz="1400" i="1" dirty="0" smtClean="0">
                <a:latin typeface="Times New Roman" pitchFamily="18" charset="0"/>
                <a:cs typeface="Times New Roman" pitchFamily="18" charset="0"/>
              </a:rPr>
              <a:t>несов.; </a:t>
            </a:r>
            <a:r>
              <a:rPr lang="ru-RU" sz="1400" b="1" dirty="0" err="1" smtClean="0">
                <a:latin typeface="Times New Roman" pitchFamily="18" charset="0"/>
                <a:cs typeface="Times New Roman" pitchFamily="18" charset="0"/>
              </a:rPr>
              <a:t>влюби´ться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влюблю´сь</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влю´бишься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влю´бятся</a:t>
            </a:r>
            <a:r>
              <a:rPr lang="ru-RU" sz="1400" dirty="0" smtClean="0">
                <a:latin typeface="Times New Roman" pitchFamily="18" charset="0"/>
                <a:cs typeface="Times New Roman" pitchFamily="18" charset="0"/>
              </a:rPr>
              <a:t>, </a:t>
            </a:r>
            <a:r>
              <a:rPr lang="ru-RU" sz="1400" i="1" dirty="0" smtClean="0">
                <a:latin typeface="Times New Roman" pitchFamily="18" charset="0"/>
                <a:cs typeface="Times New Roman" pitchFamily="18" charset="0"/>
              </a:rPr>
              <a:t>сов.</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Начинать чувствовать любовь к </a:t>
            </a:r>
            <a:r>
              <a:rPr lang="ru-RU" sz="1400" dirty="0" err="1" smtClean="0">
                <a:latin typeface="Times New Roman" pitchFamily="18" charset="0"/>
                <a:cs typeface="Times New Roman" pitchFamily="18" charset="0"/>
              </a:rPr>
              <a:t>кому-чему-л</a:t>
            </a:r>
            <a:r>
              <a:rPr lang="ru-RU" sz="1400" dirty="0" smtClean="0">
                <a:latin typeface="Times New Roman" pitchFamily="18" charset="0"/>
                <a:cs typeface="Times New Roman" pitchFamily="18" charset="0"/>
              </a:rPr>
              <a:t>., увле­каться </a:t>
            </a:r>
            <a:r>
              <a:rPr lang="ru-RU" sz="1400" dirty="0" err="1" smtClean="0">
                <a:latin typeface="Times New Roman" pitchFamily="18" charset="0"/>
                <a:cs typeface="Times New Roman" pitchFamily="18" charset="0"/>
              </a:rPr>
              <a:t>кем-чем-л</a:t>
            </a:r>
            <a:r>
              <a:rPr lang="ru-RU" sz="1400" dirty="0" smtClean="0">
                <a:latin typeface="Times New Roman" pitchFamily="18" charset="0"/>
                <a:cs typeface="Times New Roman" pitchFamily="18" charset="0"/>
              </a:rPr>
              <a:t>.</a:t>
            </a:r>
          </a:p>
          <a:p>
            <a:r>
              <a:rPr lang="ru-RU" sz="1400" b="1" dirty="0" smtClean="0">
                <a:latin typeface="Times New Roman" pitchFamily="18" charset="0"/>
                <a:cs typeface="Times New Roman" pitchFamily="18" charset="0"/>
              </a:rPr>
              <a:t>Влюбиться в </a:t>
            </a:r>
            <a:r>
              <a:rPr lang="ru-RU" sz="1400" b="1" dirty="0" err="1" smtClean="0">
                <a:latin typeface="Times New Roman" pitchFamily="18" charset="0"/>
                <a:cs typeface="Times New Roman" pitchFamily="18" charset="0"/>
              </a:rPr>
              <a:t>кого-что</a:t>
            </a:r>
            <a:r>
              <a:rPr lang="ru-RU" sz="1400" dirty="0" smtClean="0">
                <a:latin typeface="Times New Roman" pitchFamily="18" charset="0"/>
                <a:cs typeface="Times New Roman" pitchFamily="18" charset="0"/>
              </a:rPr>
              <a:t>: (о </a:t>
            </a:r>
            <a:r>
              <a:rPr lang="ru-RU" sz="1400" i="1" dirty="0" smtClean="0">
                <a:latin typeface="Times New Roman" pitchFamily="18" charset="0"/>
                <a:cs typeface="Times New Roman" pitchFamily="18" charset="0"/>
              </a:rPr>
              <a:t>человеке) </a:t>
            </a:r>
            <a:r>
              <a:rPr lang="ru-RU" sz="1400" dirty="0" smtClean="0">
                <a:latin typeface="Times New Roman" pitchFamily="18" charset="0"/>
                <a:cs typeface="Times New Roman" pitchFamily="18" charset="0"/>
              </a:rPr>
              <a:t>~ в девушку, в женщину, в юношу, в мужчину, в него, в неё, в Аню, в Мухина... в какой-л. город, в море, в какое-л. дело, в какую-л. профессию, в какую-л. работу...</a:t>
            </a:r>
          </a:p>
          <a:p>
            <a:r>
              <a:rPr lang="ru-RU" sz="1400" b="1" dirty="0" smtClean="0">
                <a:latin typeface="Times New Roman" pitchFamily="18" charset="0"/>
                <a:cs typeface="Times New Roman" pitchFamily="18" charset="0"/>
              </a:rPr>
              <a:t>Влюбиться</a:t>
            </a:r>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к а к</a:t>
            </a:r>
            <a:r>
              <a:rPr lang="ru-RU" sz="1400" dirty="0" smtClean="0">
                <a:latin typeface="Times New Roman" pitchFamily="18" charset="0"/>
                <a:cs typeface="Times New Roman" pitchFamily="18" charset="0"/>
              </a:rPr>
              <a:t>:</a:t>
            </a:r>
            <a:r>
              <a:rPr lang="ru-RU" sz="1400" i="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 сильно, всерьёз, страстно, безна­дёжно,  без  памяти  </a:t>
            </a:r>
            <a:r>
              <a:rPr lang="ru-RU" sz="1400" i="1" dirty="0" smtClean="0">
                <a:latin typeface="Times New Roman" pitchFamily="18" charset="0"/>
                <a:cs typeface="Times New Roman" pitchFamily="18" charset="0"/>
              </a:rPr>
              <a:t>(разг.), </a:t>
            </a:r>
            <a:r>
              <a:rPr lang="ru-RU" sz="1400" dirty="0" smtClean="0">
                <a:latin typeface="Times New Roman" pitchFamily="18" charset="0"/>
                <a:cs typeface="Times New Roman" pitchFamily="18" charset="0"/>
              </a:rPr>
              <a:t>по  уши   </a:t>
            </a:r>
            <a:r>
              <a:rPr lang="ru-RU" sz="1400" i="1" dirty="0" smtClean="0">
                <a:latin typeface="Times New Roman" pitchFamily="18" charset="0"/>
                <a:cs typeface="Times New Roman" pitchFamily="18" charset="0"/>
              </a:rPr>
              <a:t>(разг.)…</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Кто-л. </a:t>
            </a:r>
            <a:r>
              <a:rPr lang="ru-RU" sz="1400" b="1" dirty="0" smtClean="0">
                <a:latin typeface="Times New Roman" pitchFamily="18" charset="0"/>
                <a:cs typeface="Times New Roman" pitchFamily="18" charset="0"/>
              </a:rPr>
              <a:t>влюбился</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 </a:t>
            </a:r>
            <a:r>
              <a:rPr lang="ru-RU" sz="1400" i="1" dirty="0" smtClean="0">
                <a:latin typeface="Times New Roman" pitchFamily="18" charset="0"/>
                <a:cs typeface="Times New Roman" pitchFamily="18" charset="0"/>
              </a:rPr>
              <a:t>Пора пришла, она [Татьяна] влюбилась </a:t>
            </a:r>
            <a:r>
              <a:rPr lang="ru-RU" sz="1400" dirty="0" smtClean="0">
                <a:latin typeface="Times New Roman" pitchFamily="18" charset="0"/>
                <a:cs typeface="Times New Roman" pitchFamily="18" charset="0"/>
              </a:rPr>
              <a:t>(Пушкин). </a:t>
            </a:r>
            <a:r>
              <a:rPr lang="ru-RU" sz="1400" i="1" dirty="0" smtClean="0">
                <a:latin typeface="Times New Roman" pitchFamily="18" charset="0"/>
                <a:cs typeface="Times New Roman" pitchFamily="18" charset="0"/>
              </a:rPr>
              <a:t>Отдыхая в Крыму, он прямо влюбился в море</a:t>
            </a:r>
            <a:r>
              <a:rPr lang="ru-RU" sz="1400" i="1" dirty="0" smtClean="0"/>
              <a:t>.</a:t>
            </a:r>
            <a:endParaRPr lang="ru-RU"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2000240"/>
          </a:xfrm>
        </p:spPr>
        <p:txBody>
          <a:bodyPr>
            <a:normAutofit fontScale="90000"/>
          </a:bodyPr>
          <a:lstStyle/>
          <a:p>
            <a:r>
              <a:rPr lang="ru-RU" b="1" dirty="0" smtClean="0"/>
              <a:t>Идеографические, семантические и ассоциативные словари</a:t>
            </a:r>
            <a:endParaRPr lang="ru-RU" dirty="0"/>
          </a:p>
        </p:txBody>
      </p:sp>
      <p:sp>
        <p:nvSpPr>
          <p:cNvPr id="3" name="Содержимое 2"/>
          <p:cNvSpPr>
            <a:spLocks noGrp="1"/>
          </p:cNvSpPr>
          <p:nvPr>
            <p:ph sz="quarter" idx="1"/>
          </p:nvPr>
        </p:nvSpPr>
        <p:spPr>
          <a:xfrm>
            <a:off x="457200" y="1928802"/>
            <a:ext cx="6131024" cy="4545150"/>
          </a:xfrm>
        </p:spPr>
        <p:txBody>
          <a:bodyPr>
            <a:normAutofit fontScale="92500"/>
          </a:bodyPr>
          <a:lstStyle/>
          <a:p>
            <a:r>
              <a:rPr lang="ru-RU" sz="1900" b="1" dirty="0" smtClean="0">
                <a:latin typeface="Times New Roman" pitchFamily="18" charset="0"/>
                <a:cs typeface="Times New Roman" pitchFamily="18" charset="0"/>
              </a:rPr>
              <a:t>Идеографические словари (тезаурусы)</a:t>
            </a:r>
            <a:r>
              <a:rPr lang="ru-RU" sz="1900" dirty="0" smtClean="0">
                <a:latin typeface="Times New Roman" pitchFamily="18" charset="0"/>
                <a:cs typeface="Times New Roman" pitchFamily="18" charset="0"/>
              </a:rPr>
              <a:t> – лингвистические словари, в которых лексический состав языка представлен в виде систематизированных групп слов, в той или иной степени близких в смысловом отношении. Идеографические словари представляют и объясняют смысловое содержание лексических единиц, но в решении этой задачи идут не от отдельного слова, а от понятия к выражению этого понятия в словах. Основная задача таких словарей – описать совокупности слов, объединённых общим понятием; это облегчает читателю выбор наиболее подходящих средств для адекватного выражения мысли и способствует активному владению языком.</a:t>
            </a:r>
          </a:p>
          <a:p>
            <a:r>
              <a:rPr lang="ru-RU" sz="1900" dirty="0" smtClean="0">
                <a:latin typeface="Times New Roman" pitchFamily="18" charset="0"/>
                <a:cs typeface="Times New Roman" pitchFamily="18" charset="0"/>
              </a:rPr>
              <a:t>Различают следующие типы идеографических словарей: идеологические, аналогические (ассоциативные), тематические и картинные.</a:t>
            </a:r>
          </a:p>
          <a:p>
            <a:endParaRPr lang="ru-RU" dirty="0"/>
          </a:p>
        </p:txBody>
      </p:sp>
      <p:pic>
        <p:nvPicPr>
          <p:cNvPr id="18434" name="Picture 2" descr="C:\Users\NADYA\Desktop\мои папки\английский для малышей\методическое пособие\кто где живет\66866156_Baranov_O.jpg"/>
          <p:cNvPicPr>
            <a:picLocks noChangeAspect="1" noChangeArrowheads="1"/>
          </p:cNvPicPr>
          <p:nvPr/>
        </p:nvPicPr>
        <p:blipFill>
          <a:blip r:embed="rId2" cstate="print"/>
          <a:srcRect/>
          <a:stretch>
            <a:fillRect/>
          </a:stretch>
        </p:blipFill>
        <p:spPr bwMode="auto">
          <a:xfrm>
            <a:off x="6660232" y="1556792"/>
            <a:ext cx="2304256" cy="342216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79512" y="188640"/>
            <a:ext cx="4392488" cy="6285312"/>
          </a:xfrm>
        </p:spPr>
        <p:txBody>
          <a:bodyPr>
            <a:normAutofit fontScale="92500" lnSpcReduction="10000"/>
          </a:bodyPr>
          <a:lstStyle/>
          <a:p>
            <a:r>
              <a:rPr lang="ru-RU" sz="2100" dirty="0" smtClean="0">
                <a:latin typeface="Times New Roman" pitchFamily="18" charset="0"/>
                <a:cs typeface="Times New Roman" pitchFamily="18" charset="0"/>
              </a:rPr>
              <a:t>В основе построения идеологических идеографических словарей лежит логическая классификация всего понятийного содержания лексики. Смысловое содержание слова раскрывается путём его последовательного включения в классы понятий разного уровня обобщения.</a:t>
            </a:r>
            <a:endParaRPr lang="en-US" sz="2100" dirty="0" smtClean="0">
              <a:latin typeface="Times New Roman" pitchFamily="18" charset="0"/>
              <a:cs typeface="Times New Roman" pitchFamily="18" charset="0"/>
            </a:endParaRPr>
          </a:p>
          <a:p>
            <a:pPr algn="r"/>
            <a:r>
              <a:rPr lang="ru-RU" sz="2100" i="1" dirty="0" smtClean="0">
                <a:latin typeface="Times New Roman" pitchFamily="18" charset="0"/>
                <a:cs typeface="Times New Roman" pitchFamily="18" charset="0"/>
              </a:rPr>
              <a:t>Баранов О.С. Идеографический словарь русского языка (тезаурус)</a:t>
            </a:r>
          </a:p>
          <a:p>
            <a:r>
              <a:rPr lang="ru-RU" sz="2100" dirty="0" smtClean="0">
                <a:latin typeface="Times New Roman" pitchFamily="18" charset="0"/>
                <a:cs typeface="Times New Roman" pitchFamily="18" charset="0"/>
              </a:rPr>
              <a:t>Систематизация слов в аналогических (ассоциативных) словарях основана на психологических ассоциациях предметов или понятий, называемых словом. Лексические единицы группируются в поля, в центре каждого из которых стоит слово, объединяющее другие слова, в той или иной степени близкие ему по значению или ассоциирующиеся с ним по смыслу.</a:t>
            </a:r>
          </a:p>
          <a:p>
            <a:endParaRPr lang="ru-RU" dirty="0"/>
          </a:p>
        </p:txBody>
      </p:sp>
      <p:sp>
        <p:nvSpPr>
          <p:cNvPr id="23557" name="Rectangle 5"/>
          <p:cNvSpPr>
            <a:spLocks noChangeArrowheads="1"/>
          </p:cNvSpPr>
          <p:nvPr/>
        </p:nvSpPr>
        <p:spPr bwMode="auto">
          <a:xfrm>
            <a:off x="4788024" y="0"/>
            <a:ext cx="396044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- 1036 -</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существительные</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ОБЪЕКТ</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индивидуальный объект</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предмет</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фигура</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плоская фигура</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круг</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полоса</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кайма</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берег</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ПРОСТРАНСТВЕННАЯ ФИГУРА</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многогранник</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сфера</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перемычка</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вместилище</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искусственное вместилище</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хранилище</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хранилище материалов</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хранилище предметов</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информационное хранилище</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ТАРА</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короб</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футляр      коробчатое переносное вместилище</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нежесткая ручная тара</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сосуд (подо что)</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сосуд с пробкой</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ПОСУДА</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столовая посуда      чайная посуда      кастрюля</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ХОЗЯЙСТВЕННАЯ ПОСУДА      </a:t>
            </a:r>
            <a:r>
              <a:rPr kumimoji="0" lang="ru-RU" altLang="zh-TW" sz="800" b="0" i="0" u="none" strike="noStrike" cap="none" normalizeH="0" baseline="0" dirty="0" err="1" smtClean="0">
                <a:ln>
                  <a:noFill/>
                </a:ln>
                <a:solidFill>
                  <a:schemeClr val="tx1"/>
                </a:solidFill>
                <a:effectLst/>
                <a:ea typeface="PMingLiU" pitchFamily="18" charset="-120"/>
                <a:cs typeface="Adobe Arabic" pitchFamily="18" charset="-78"/>
              </a:rPr>
              <a:t>посуда</a:t>
            </a: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для отбросов</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убежище</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ОБИТАЛИЩЕ</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обитель</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усадьба</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родной дом      домашний очаг</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злачное место</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материальное тело</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стержень</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деревянный брус</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профилированный стержень</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труба</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гибкая труба</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сосуд (организма)</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кровеносный сосуд</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трубопровод</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двумерное тело</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плоское тело</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лист</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лист бумаги</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пластина</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деревянная пластина</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панель</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информационный щит</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плёнка</a:t>
            </a:r>
            <a:endParaRPr kumimoji="0" lang="ru-RU" altLang="zh-TW" sz="800" b="0" i="0" u="none" strike="noStrike" cap="none" normalizeH="0" baseline="0" dirty="0" smtClean="0">
              <a:ln>
                <a:noFill/>
              </a:ln>
              <a:solidFill>
                <a:schemeClr val="tx1"/>
              </a:solidFill>
              <a:effectLst/>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TW" sz="800" b="0" i="0" u="none" strike="noStrike" cap="none" normalizeH="0" baseline="0" dirty="0" smtClean="0">
                <a:ln>
                  <a:noFill/>
                </a:ln>
                <a:solidFill>
                  <a:schemeClr val="tx1"/>
                </a:solidFill>
                <a:effectLst/>
                <a:ea typeface="PMingLiU" pitchFamily="18" charset="-120"/>
                <a:cs typeface="Adobe Arabic" pitchFamily="18" charset="-78"/>
              </a:rPr>
              <a:t>          бумага</a:t>
            </a:r>
            <a:endParaRPr kumimoji="0" lang="ru-RU" altLang="zh-TW" sz="800" b="0" i="0" u="none" strike="noStrike" cap="none" normalizeH="0" baseline="0" dirty="0" smtClean="0">
              <a:ln>
                <a:noFill/>
              </a:ln>
              <a:solidFill>
                <a:schemeClr val="tx1"/>
              </a:solidFill>
              <a:effectLst/>
              <a:cs typeface="Adobe Arabic" pitchFamily="18"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39552" y="188640"/>
            <a:ext cx="7467600" cy="2016224"/>
          </a:xfrm>
        </p:spPr>
        <p:txBody>
          <a:bodyPr>
            <a:normAutofit lnSpcReduction="10000"/>
          </a:bodyPr>
          <a:lstStyle/>
          <a:p>
            <a:r>
              <a:rPr lang="ru-RU" sz="1800" dirty="0" smtClean="0">
                <a:latin typeface="Times New Roman" pitchFamily="18" charset="0"/>
                <a:cs typeface="Times New Roman" pitchFamily="18" charset="0"/>
              </a:rPr>
              <a:t>В тематических словарях слова группируются на основе общности обозначаемых ими явлений действительности по определённым темам.</a:t>
            </a:r>
          </a:p>
          <a:p>
            <a:r>
              <a:rPr lang="ru-RU" sz="1800" dirty="0" smtClean="0">
                <a:latin typeface="Times New Roman" pitchFamily="18" charset="0"/>
                <a:cs typeface="Times New Roman" pitchFamily="18" charset="0"/>
              </a:rPr>
              <a:t>В картинных словарях значения слов, также тематически сгруппированных, раскрываются с помощью иллюстраций, картинок. Однако объём языкового материала в этих словарях ограничен в основном кругом конкретной лексики.</a:t>
            </a:r>
          </a:p>
          <a:p>
            <a:endParaRPr lang="ru-RU" dirty="0"/>
          </a:p>
        </p:txBody>
      </p:sp>
      <p:pic>
        <p:nvPicPr>
          <p:cNvPr id="4" name="Picture 6" descr="C:\Users\NADYA\Desktop\мои папки\английский для малышей\методическое пособие\кто где живет\245872678_2_644x461_kartinnyy-slovar-angl-yazyka-the-oxford-duden-pictorial-dictionary-fotografii.jpg"/>
          <p:cNvPicPr>
            <a:picLocks noChangeAspect="1" noChangeArrowheads="1"/>
          </p:cNvPicPr>
          <p:nvPr/>
        </p:nvPicPr>
        <p:blipFill>
          <a:blip r:embed="rId2" cstate="print"/>
          <a:srcRect/>
          <a:stretch>
            <a:fillRect/>
          </a:stretch>
        </p:blipFill>
        <p:spPr bwMode="auto">
          <a:xfrm>
            <a:off x="539552" y="2204864"/>
            <a:ext cx="4104456" cy="4104456"/>
          </a:xfrm>
          <a:prstGeom prst="rect">
            <a:avLst/>
          </a:prstGeom>
          <a:noFill/>
        </p:spPr>
      </p:pic>
      <p:pic>
        <p:nvPicPr>
          <p:cNvPr id="46082" name="Picture 2" descr="C:\Users\NADYA\Desktop\мои папки\английский для малышей\методическое пособие\кто где живет\245872678_4_644x461_kartinnyy-slovar-angl-yazyka-the-oxford-duden-pictorial-dictionary-hobbi-otdyh-i-sport.jpg"/>
          <p:cNvPicPr>
            <a:picLocks noChangeAspect="1" noChangeArrowheads="1"/>
          </p:cNvPicPr>
          <p:nvPr/>
        </p:nvPicPr>
        <p:blipFill>
          <a:blip r:embed="rId3" cstate="print"/>
          <a:srcRect/>
          <a:stretch>
            <a:fillRect/>
          </a:stretch>
        </p:blipFill>
        <p:spPr bwMode="auto">
          <a:xfrm>
            <a:off x="5004048" y="2492896"/>
            <a:ext cx="3816424" cy="381642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46" y="142852"/>
            <a:ext cx="7567642" cy="1080120"/>
          </a:xfrm>
        </p:spPr>
        <p:txBody>
          <a:bodyPr>
            <a:normAutofit fontScale="90000"/>
          </a:bodyPr>
          <a:lstStyle/>
          <a:p>
            <a:r>
              <a:rPr lang="ru-RU" b="1" dirty="0" smtClean="0"/>
              <a:t>Лингвострановедческие и культурологические словари</a:t>
            </a:r>
            <a:endParaRPr lang="ru-RU" dirty="0"/>
          </a:p>
        </p:txBody>
      </p:sp>
      <p:sp>
        <p:nvSpPr>
          <p:cNvPr id="3" name="Содержимое 2"/>
          <p:cNvSpPr>
            <a:spLocks noGrp="1"/>
          </p:cNvSpPr>
          <p:nvPr>
            <p:ph sz="quarter" idx="1"/>
          </p:nvPr>
        </p:nvSpPr>
        <p:spPr>
          <a:xfrm>
            <a:off x="179512" y="1196752"/>
            <a:ext cx="6552728" cy="3240360"/>
          </a:xfrm>
        </p:spPr>
        <p:txBody>
          <a:bodyPr>
            <a:normAutofit fontScale="55000" lnSpcReduction="20000"/>
          </a:bodyPr>
          <a:lstStyle/>
          <a:p>
            <a:r>
              <a:rPr lang="ru-RU" dirty="0" smtClean="0"/>
              <a:t>«</a:t>
            </a:r>
            <a:r>
              <a:rPr lang="ru-RU" dirty="0" err="1" smtClean="0"/>
              <a:t>Лингвострановедение</a:t>
            </a:r>
            <a:r>
              <a:rPr lang="ru-RU" dirty="0" smtClean="0"/>
              <a:t> (от лат. </a:t>
            </a:r>
            <a:r>
              <a:rPr lang="ru-RU" dirty="0" err="1" smtClean="0"/>
              <a:t>lingua</a:t>
            </a:r>
            <a:r>
              <a:rPr lang="ru-RU" dirty="0" smtClean="0"/>
              <a:t> + страноведение) трактуется как область методики, связанная с исследованием путей и способов ознакомления иностранных учащихся с действительностью страны изучаемого языка в процессе изучения иностранного языка и через посредство этого языка. </a:t>
            </a:r>
          </a:p>
          <a:p>
            <a:r>
              <a:rPr lang="ru-RU" dirty="0" smtClean="0"/>
              <a:t>«</a:t>
            </a:r>
            <a:r>
              <a:rPr lang="ru-RU" dirty="0" err="1" smtClean="0"/>
              <a:t>Лингвокультурология</a:t>
            </a:r>
            <a:r>
              <a:rPr lang="ru-RU" dirty="0" smtClean="0"/>
              <a:t> (от лат. </a:t>
            </a:r>
            <a:r>
              <a:rPr lang="ru-RU" dirty="0" err="1" smtClean="0"/>
              <a:t>lingua</a:t>
            </a:r>
            <a:r>
              <a:rPr lang="ru-RU" dirty="0" smtClean="0"/>
              <a:t> – язык, </a:t>
            </a:r>
            <a:r>
              <a:rPr lang="ru-RU" dirty="0" err="1" smtClean="0"/>
              <a:t>cultura</a:t>
            </a:r>
            <a:r>
              <a:rPr lang="ru-RU" dirty="0" smtClean="0"/>
              <a:t> – культура, </a:t>
            </a:r>
            <a:r>
              <a:rPr lang="ru-RU" dirty="0" err="1" smtClean="0"/>
              <a:t>logos</a:t>
            </a:r>
            <a:r>
              <a:rPr lang="ru-RU" dirty="0" smtClean="0"/>
              <a:t> – учение) – научная дисциплина синтезирующего типа, изучающая взаимосвязь и взаимодействие культуры и языка в его функционировании и отражающая этот процесс как целостную структуру единиц в единстве их языкового и внеязыкового содержания. </a:t>
            </a:r>
          </a:p>
        </p:txBody>
      </p:sp>
      <p:pic>
        <p:nvPicPr>
          <p:cNvPr id="7170" name="Picture 2" descr="C:\Users\NADYA\Desktop\мои папки\английский для малышей\методическое пособие\кто где живет\43_0064.jpg"/>
          <p:cNvPicPr>
            <a:picLocks noChangeAspect="1" noChangeArrowheads="1"/>
          </p:cNvPicPr>
          <p:nvPr/>
        </p:nvPicPr>
        <p:blipFill>
          <a:blip r:embed="rId2" cstate="print"/>
          <a:srcRect/>
          <a:stretch>
            <a:fillRect/>
          </a:stretch>
        </p:blipFill>
        <p:spPr bwMode="auto">
          <a:xfrm>
            <a:off x="6876256" y="260648"/>
            <a:ext cx="1892994" cy="2448272"/>
          </a:xfrm>
          <a:prstGeom prst="rect">
            <a:avLst/>
          </a:prstGeom>
          <a:noFill/>
        </p:spPr>
      </p:pic>
      <p:pic>
        <p:nvPicPr>
          <p:cNvPr id="7171" name="Picture 3" descr="C:\Users\NADYA\Desktop\мои папки\английский для малышей\методическое пособие\кто где живет\668_lingvo_1.jpg"/>
          <p:cNvPicPr>
            <a:picLocks noChangeAspect="1" noChangeArrowheads="1"/>
          </p:cNvPicPr>
          <p:nvPr/>
        </p:nvPicPr>
        <p:blipFill>
          <a:blip r:embed="rId3" cstate="print"/>
          <a:srcRect/>
          <a:stretch>
            <a:fillRect/>
          </a:stretch>
        </p:blipFill>
        <p:spPr bwMode="auto">
          <a:xfrm>
            <a:off x="4572000" y="4005064"/>
            <a:ext cx="1947664" cy="2687776"/>
          </a:xfrm>
          <a:prstGeom prst="rect">
            <a:avLst/>
          </a:prstGeom>
          <a:noFill/>
        </p:spPr>
      </p:pic>
      <p:pic>
        <p:nvPicPr>
          <p:cNvPr id="7172" name="Picture 4" descr="C:\Users\NADYA\Desktop\мои папки\английский для малышей\методическое пособие\кто где живет\47_0074.jpg"/>
          <p:cNvPicPr>
            <a:picLocks noChangeAspect="1" noChangeArrowheads="1"/>
          </p:cNvPicPr>
          <p:nvPr/>
        </p:nvPicPr>
        <p:blipFill>
          <a:blip r:embed="rId4" cstate="print"/>
          <a:srcRect/>
          <a:stretch>
            <a:fillRect/>
          </a:stretch>
        </p:blipFill>
        <p:spPr bwMode="auto">
          <a:xfrm>
            <a:off x="6876256" y="3068959"/>
            <a:ext cx="1872208" cy="2895681"/>
          </a:xfrm>
          <a:prstGeom prst="rect">
            <a:avLst/>
          </a:prstGeom>
          <a:noFill/>
        </p:spPr>
      </p:pic>
      <p:pic>
        <p:nvPicPr>
          <p:cNvPr id="22529" name="Picture 1" descr="C:\Users\NADYA\Desktop\мои папки\английский для малышей\методическое пособие\кто где живет\46_0073.jpg"/>
          <p:cNvPicPr>
            <a:picLocks noChangeAspect="1" noChangeArrowheads="1"/>
          </p:cNvPicPr>
          <p:nvPr/>
        </p:nvPicPr>
        <p:blipFill>
          <a:blip r:embed="rId5" cstate="print"/>
          <a:srcRect/>
          <a:stretch>
            <a:fillRect/>
          </a:stretch>
        </p:blipFill>
        <p:spPr bwMode="auto">
          <a:xfrm>
            <a:off x="1331640" y="4121696"/>
            <a:ext cx="1800200" cy="273630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250704" cy="1143000"/>
          </a:xfrm>
        </p:spPr>
        <p:txBody>
          <a:bodyPr>
            <a:normAutofit fontScale="90000"/>
          </a:bodyPr>
          <a:lstStyle/>
          <a:p>
            <a:pPr algn="r"/>
            <a:r>
              <a:rPr lang="ru-RU" b="1" dirty="0" smtClean="0"/>
              <a:t>Словарь церковных терминов</a:t>
            </a:r>
            <a:endParaRPr lang="ru-RU" dirty="0"/>
          </a:p>
        </p:txBody>
      </p:sp>
      <p:sp>
        <p:nvSpPr>
          <p:cNvPr id="3" name="Содержимое 2"/>
          <p:cNvSpPr>
            <a:spLocks noGrp="1"/>
          </p:cNvSpPr>
          <p:nvPr>
            <p:ph sz="quarter" idx="1"/>
          </p:nvPr>
        </p:nvSpPr>
        <p:spPr>
          <a:xfrm>
            <a:off x="179512" y="1484784"/>
            <a:ext cx="4176464" cy="4989168"/>
          </a:xfrm>
        </p:spPr>
        <p:txBody>
          <a:bodyPr>
            <a:normAutofit fontScale="25000" lnSpcReduction="20000"/>
          </a:bodyPr>
          <a:lstStyle/>
          <a:p>
            <a:r>
              <a:rPr lang="ru-RU" sz="4000" b="1" dirty="0" smtClean="0">
                <a:latin typeface="Times New Roman" pitchFamily="18" charset="0"/>
                <a:cs typeface="Times New Roman" pitchFamily="18" charset="0"/>
              </a:rPr>
              <a:t>ИКОНА</a:t>
            </a:r>
            <a:r>
              <a:rPr lang="ru-RU" sz="4000" dirty="0" smtClean="0">
                <a:latin typeface="Times New Roman" pitchFamily="18" charset="0"/>
                <a:cs typeface="Times New Roman" pitchFamily="18" charset="0"/>
              </a:rPr>
              <a:t> </a:t>
            </a:r>
            <a:r>
              <a:rPr lang="ru-RU" sz="4000" i="1" dirty="0" smtClean="0">
                <a:latin typeface="Times New Roman" pitchFamily="18" charset="0"/>
                <a:cs typeface="Times New Roman" pitchFamily="18" charset="0"/>
              </a:rPr>
              <a:t>(греч. образ, изображение)</a:t>
            </a:r>
            <a:r>
              <a:rPr lang="ru-RU" sz="4000" dirty="0" smtClean="0">
                <a:latin typeface="Times New Roman" pitchFamily="18" charset="0"/>
                <a:cs typeface="Times New Roman" pitchFamily="18" charset="0"/>
              </a:rPr>
              <a:t> - </a:t>
            </a:r>
            <a:r>
              <a:rPr lang="ru-RU" sz="4000" dirty="0" err="1" smtClean="0">
                <a:latin typeface="Times New Roman" pitchFamily="18" charset="0"/>
                <a:cs typeface="Times New Roman" pitchFamily="18" charset="0"/>
              </a:rPr>
              <a:t>изображение</a:t>
            </a:r>
            <a:r>
              <a:rPr lang="ru-RU" sz="4000" dirty="0" smtClean="0">
                <a:latin typeface="Times New Roman" pitchFamily="18" charset="0"/>
                <a:cs typeface="Times New Roman" pitchFamily="18" charset="0"/>
              </a:rPr>
              <a:t> Иисуса Христа, Богородицы, к.л. святого, евангельского или церковно-исторического события. Догматически почитание икон было утверждено в VIII в. (хотя церковное искусство, в т.ч. и иконопись, существовали с первых веков христианства) Седьмым Вселенским собором (787 г. </a:t>
            </a:r>
            <a:r>
              <a:rPr lang="ru-RU" sz="4000" dirty="0" err="1" smtClean="0">
                <a:latin typeface="Times New Roman" pitchFamily="18" charset="0"/>
                <a:cs typeface="Times New Roman" pitchFamily="18" charset="0"/>
              </a:rPr>
              <a:t>Никея</a:t>
            </a:r>
            <a:r>
              <a:rPr lang="ru-RU" sz="4000" dirty="0" smtClean="0">
                <a:latin typeface="Times New Roman" pitchFamily="18" charset="0"/>
                <a:cs typeface="Times New Roman" pitchFamily="18" charset="0"/>
              </a:rPr>
              <a:t>, Малая Азия), согласно догмату которого - "честь воздаваемая образу переходит к первообразному, и поклоняющийся иконе, поклоняется существу изображенного на ней". В Русской православной церкви иконы принято освящать специальным чином, содержащимся в требнике. </a:t>
            </a:r>
          </a:p>
          <a:p>
            <a:r>
              <a:rPr lang="ru-RU" sz="4000" b="1" dirty="0" smtClean="0">
                <a:latin typeface="Times New Roman" pitchFamily="18" charset="0"/>
                <a:cs typeface="Times New Roman" pitchFamily="18" charset="0"/>
              </a:rPr>
              <a:t>ИКОНОСТАС -</a:t>
            </a:r>
            <a:r>
              <a:rPr lang="ru-RU" sz="4000" dirty="0" smtClean="0">
                <a:latin typeface="Times New Roman" pitchFamily="18" charset="0"/>
                <a:cs typeface="Times New Roman" pitchFamily="18" charset="0"/>
              </a:rPr>
              <a:t> перегородка, разделяющая алтарь и среднюю часть храма. Состоит из икон, расположенных ярусами. Число ярусов бывает от трех до пяти. В середине нижнего яруса находятся врата царские, справа от врат расположены икона Иисуса Христа и икона святого или праздника, которым посвящен храм; слева от врат расположены икона Богородицы и любая другая. За иконами нижнего ряда с обеих сторон (в небольших храмах и приделах только с одной) расположены двери дьяконские. Над царскими вратами помещается икона Тайной Вечери. Второй ярус снизу содержит иконы двунадесятых праздников. Третий ярус содержит иконы </a:t>
            </a:r>
            <a:r>
              <a:rPr lang="ru-RU" sz="4000" dirty="0" err="1" smtClean="0">
                <a:latin typeface="Times New Roman" pitchFamily="18" charset="0"/>
                <a:cs typeface="Times New Roman" pitchFamily="18" charset="0"/>
              </a:rPr>
              <a:t>деисисного</a:t>
            </a:r>
            <a:r>
              <a:rPr lang="ru-RU" sz="4000" dirty="0" smtClean="0">
                <a:latin typeface="Times New Roman" pitchFamily="18" charset="0"/>
                <a:cs typeface="Times New Roman" pitchFamily="18" charset="0"/>
              </a:rPr>
              <a:t> чина. Четвертый - икону Богородицы с Младенцем Христом и иконы предстоящих пророков. Верхний, пятый ярус - икону Троицы и иконы предстоящих ветхозаветных праведников и праотцев (Авраама, Исаака, Иакова и др.). Завершается иконостас распятием. </a:t>
            </a:r>
          </a:p>
          <a:p>
            <a:r>
              <a:rPr lang="ru-RU" sz="4000" b="1" dirty="0" smtClean="0">
                <a:latin typeface="Times New Roman" pitchFamily="18" charset="0"/>
                <a:cs typeface="Times New Roman" pitchFamily="18" charset="0"/>
              </a:rPr>
              <a:t>ИКОС</a:t>
            </a:r>
            <a:r>
              <a:rPr lang="ru-RU" sz="4000" dirty="0" smtClean="0">
                <a:latin typeface="Times New Roman" pitchFamily="18" charset="0"/>
                <a:cs typeface="Times New Roman" pitchFamily="18" charset="0"/>
              </a:rPr>
              <a:t> </a:t>
            </a:r>
            <a:r>
              <a:rPr lang="ru-RU" sz="4000" i="1" dirty="0" smtClean="0">
                <a:latin typeface="Times New Roman" pitchFamily="18" charset="0"/>
                <a:cs typeface="Times New Roman" pitchFamily="18" charset="0"/>
              </a:rPr>
              <a:t>(греч. дом)</a:t>
            </a:r>
            <a:r>
              <a:rPr lang="ru-RU" sz="4000" dirty="0" smtClean="0">
                <a:latin typeface="Times New Roman" pitchFamily="18" charset="0"/>
                <a:cs typeface="Times New Roman" pitchFamily="18" charset="0"/>
              </a:rPr>
              <a:t> - строфа кондака или акафиста. </a:t>
            </a:r>
          </a:p>
          <a:p>
            <a:r>
              <a:rPr lang="ru-RU" sz="4000" b="1" dirty="0" smtClean="0">
                <a:latin typeface="Times New Roman" pitchFamily="18" charset="0"/>
                <a:cs typeface="Times New Roman" pitchFamily="18" charset="0"/>
              </a:rPr>
              <a:t>ИЛИТОН</a:t>
            </a:r>
            <a:r>
              <a:rPr lang="ru-RU" sz="4000" dirty="0" smtClean="0">
                <a:latin typeface="Times New Roman" pitchFamily="18" charset="0"/>
                <a:cs typeface="Times New Roman" pitchFamily="18" charset="0"/>
              </a:rPr>
              <a:t> </a:t>
            </a:r>
            <a:r>
              <a:rPr lang="ru-RU" sz="4000" i="1" dirty="0" smtClean="0">
                <a:latin typeface="Times New Roman" pitchFamily="18" charset="0"/>
                <a:cs typeface="Times New Roman" pitchFamily="18" charset="0"/>
              </a:rPr>
              <a:t>(греч. обертка)</a:t>
            </a:r>
            <a:r>
              <a:rPr lang="ru-RU" sz="4000" dirty="0" smtClean="0">
                <a:latin typeface="Times New Roman" pitchFamily="18" charset="0"/>
                <a:cs typeface="Times New Roman" pitchFamily="18" charset="0"/>
              </a:rPr>
              <a:t> - четырехугольный шелковый или льняной плат, в котором на престоле хранится антиминс. </a:t>
            </a:r>
            <a:r>
              <a:rPr lang="ru-RU" sz="4000" dirty="0" err="1" smtClean="0">
                <a:latin typeface="Times New Roman" pitchFamily="18" charset="0"/>
                <a:cs typeface="Times New Roman" pitchFamily="18" charset="0"/>
              </a:rPr>
              <a:t>Илитон</a:t>
            </a:r>
            <a:r>
              <a:rPr lang="ru-RU" sz="4000" dirty="0" smtClean="0">
                <a:latin typeface="Times New Roman" pitchFamily="18" charset="0"/>
                <a:cs typeface="Times New Roman" pitchFamily="18" charset="0"/>
              </a:rPr>
              <a:t> символически изображает плащаницу, которой было обвито тело Господа Иисуса Христа во гробе. </a:t>
            </a:r>
          </a:p>
          <a:p>
            <a:r>
              <a:rPr lang="ru-RU" sz="4000" b="1" dirty="0" smtClean="0">
                <a:latin typeface="Times New Roman" pitchFamily="18" charset="0"/>
                <a:cs typeface="Times New Roman" pitchFamily="18" charset="0"/>
              </a:rPr>
              <a:t>ИНДИТИЯ</a:t>
            </a:r>
            <a:r>
              <a:rPr lang="ru-RU" sz="4000" dirty="0" smtClean="0">
                <a:latin typeface="Times New Roman" pitchFamily="18" charset="0"/>
                <a:cs typeface="Times New Roman" pitchFamily="18" charset="0"/>
              </a:rPr>
              <a:t> </a:t>
            </a:r>
            <a:r>
              <a:rPr lang="ru-RU" sz="4000" i="1" dirty="0" smtClean="0">
                <a:latin typeface="Times New Roman" pitchFamily="18" charset="0"/>
                <a:cs typeface="Times New Roman" pitchFamily="18" charset="0"/>
              </a:rPr>
              <a:t>(греч. одеваю)</a:t>
            </a:r>
            <a:r>
              <a:rPr lang="ru-RU" sz="4000" dirty="0" smtClean="0">
                <a:latin typeface="Times New Roman" pitchFamily="18" charset="0"/>
                <a:cs typeface="Times New Roman" pitchFamily="18" charset="0"/>
              </a:rPr>
              <a:t> - верхнее облачение престола - светлый, шелковый или парчовый плат. </a:t>
            </a:r>
          </a:p>
          <a:p>
            <a:r>
              <a:rPr lang="ru-RU" sz="4000" b="1" dirty="0" smtClean="0">
                <a:latin typeface="Times New Roman" pitchFamily="18" charset="0"/>
                <a:cs typeface="Times New Roman" pitchFamily="18" charset="0"/>
              </a:rPr>
              <a:t>ИНОК </a:t>
            </a:r>
            <a:r>
              <a:rPr lang="ru-RU" sz="4000" i="1" dirty="0" smtClean="0">
                <a:latin typeface="Times New Roman" pitchFamily="18" charset="0"/>
                <a:cs typeface="Times New Roman" pitchFamily="18" charset="0"/>
              </a:rPr>
              <a:t>(от слав. иной - одинокий, другой)</a:t>
            </a:r>
            <a:r>
              <a:rPr lang="ru-RU" sz="4000" dirty="0" smtClean="0">
                <a:latin typeface="Times New Roman" pitchFamily="18" charset="0"/>
                <a:cs typeface="Times New Roman" pitchFamily="18" charset="0"/>
              </a:rPr>
              <a:t> - русское наименование монаха, буквальный перевод с греческого. </a:t>
            </a:r>
          </a:p>
          <a:p>
            <a:r>
              <a:rPr lang="ru-RU" sz="4000" b="1" dirty="0" smtClean="0">
                <a:latin typeface="Times New Roman" pitchFamily="18" charset="0"/>
                <a:cs typeface="Times New Roman" pitchFamily="18" charset="0"/>
              </a:rPr>
              <a:t>ИНОКИНЯ -</a:t>
            </a:r>
            <a:r>
              <a:rPr lang="ru-RU" sz="4000" dirty="0" smtClean="0">
                <a:latin typeface="Times New Roman" pitchFamily="18" charset="0"/>
                <a:cs typeface="Times New Roman" pitchFamily="18" charset="0"/>
              </a:rPr>
              <a:t> монахиня. </a:t>
            </a:r>
          </a:p>
          <a:p>
            <a:endParaRPr lang="ru-RU" dirty="0"/>
          </a:p>
        </p:txBody>
      </p:sp>
      <p:pic>
        <p:nvPicPr>
          <p:cNvPr id="47106" name="Picture 2" descr="C:\Users\NADYA\Desktop\мои папки\английский для малышей\методическое пособие\кто где живет\49ae1376682a.jpg"/>
          <p:cNvPicPr>
            <a:picLocks noChangeAspect="1" noChangeArrowheads="1"/>
          </p:cNvPicPr>
          <p:nvPr/>
        </p:nvPicPr>
        <p:blipFill>
          <a:blip r:embed="rId2" cstate="print"/>
          <a:srcRect/>
          <a:stretch>
            <a:fillRect/>
          </a:stretch>
        </p:blipFill>
        <p:spPr bwMode="auto">
          <a:xfrm>
            <a:off x="4283968" y="188640"/>
            <a:ext cx="4608512" cy="6480720"/>
          </a:xfrm>
          <a:prstGeom prst="rect">
            <a:avLst/>
          </a:prstGeom>
          <a:noFill/>
        </p:spPr>
      </p:pic>
      <p:pic>
        <p:nvPicPr>
          <p:cNvPr id="5" name="Picture 1" descr="C:\Users\NADYA\Desktop\мои папки\английский для малышей\методическое пособие\кто где живет\46_0073.jpg"/>
          <p:cNvPicPr>
            <a:picLocks noChangeAspect="1" noChangeArrowheads="1"/>
          </p:cNvPicPr>
          <p:nvPr/>
        </p:nvPicPr>
        <p:blipFill>
          <a:blip r:embed="rId3" cstate="print"/>
          <a:srcRect/>
          <a:stretch>
            <a:fillRect/>
          </a:stretch>
        </p:blipFill>
        <p:spPr bwMode="auto">
          <a:xfrm>
            <a:off x="7551311" y="1196752"/>
            <a:ext cx="1592689" cy="242088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922114"/>
          </a:xfrm>
        </p:spPr>
        <p:txBody>
          <a:bodyPr>
            <a:normAutofit fontScale="90000"/>
          </a:bodyPr>
          <a:lstStyle/>
          <a:p>
            <a:r>
              <a:rPr lang="ru-RU" b="1" dirty="0" smtClean="0"/>
              <a:t>Морфемные и словообразовательные словари</a:t>
            </a:r>
            <a:endParaRPr lang="ru-RU" dirty="0"/>
          </a:p>
        </p:txBody>
      </p:sp>
      <p:sp>
        <p:nvSpPr>
          <p:cNvPr id="3" name="Содержимое 2"/>
          <p:cNvSpPr>
            <a:spLocks noGrp="1"/>
          </p:cNvSpPr>
          <p:nvPr>
            <p:ph sz="quarter" idx="1"/>
          </p:nvPr>
        </p:nvSpPr>
        <p:spPr>
          <a:xfrm>
            <a:off x="457200" y="1268760"/>
            <a:ext cx="4258816" cy="5205192"/>
          </a:xfrm>
        </p:spPr>
        <p:txBody>
          <a:bodyPr>
            <a:normAutofit/>
          </a:bodyPr>
          <a:lstStyle/>
          <a:p>
            <a:endParaRPr lang="en-US" sz="1900" b="1" dirty="0" smtClean="0">
              <a:latin typeface="Times New Roman" pitchFamily="18" charset="0"/>
              <a:cs typeface="Times New Roman" pitchFamily="18" charset="0"/>
            </a:endParaRPr>
          </a:p>
          <a:p>
            <a:r>
              <a:rPr lang="ru-RU" sz="1900" b="1" dirty="0" smtClean="0">
                <a:latin typeface="Times New Roman" pitchFamily="18" charset="0"/>
                <a:cs typeface="Times New Roman" pitchFamily="18" charset="0"/>
              </a:rPr>
              <a:t>Словообразовательные словари</a:t>
            </a:r>
            <a:r>
              <a:rPr lang="ru-RU" sz="1900" dirty="0" smtClean="0">
                <a:latin typeface="Times New Roman" pitchFamily="18" charset="0"/>
                <a:cs typeface="Times New Roman" pitchFamily="18" charset="0"/>
              </a:rPr>
              <a:t> (деривационные словари) – </a:t>
            </a:r>
            <a:r>
              <a:rPr lang="ru-RU" sz="1900" dirty="0" err="1" smtClean="0">
                <a:latin typeface="Times New Roman" pitchFamily="18" charset="0"/>
                <a:cs typeface="Times New Roman" pitchFamily="18" charset="0"/>
              </a:rPr>
              <a:t>словари</a:t>
            </a:r>
            <a:r>
              <a:rPr lang="ru-RU" sz="1900" dirty="0" smtClean="0">
                <a:latin typeface="Times New Roman" pitchFamily="18" charset="0"/>
                <a:cs typeface="Times New Roman" pitchFamily="18" charset="0"/>
              </a:rPr>
              <a:t>, показывающие членение слов на составляющие их морфемы, словообразовательную структуру слова, а также совокупность слов (словообразовательное гнездо) с данной морфемой – корневой или аффиксальной. Слова в словообразовательных словарях приводятся с расчленением на морфемы и с ударением.</a:t>
            </a:r>
          </a:p>
          <a:p>
            <a:r>
              <a:rPr lang="ru-RU" sz="1600" i="1" dirty="0" smtClean="0"/>
              <a:t>Тихонов А. Н. </a:t>
            </a:r>
            <a:r>
              <a:rPr lang="ru-RU" sz="1600" i="1" dirty="0" err="1" smtClean="0"/>
              <a:t>Морфемно-орфографический</a:t>
            </a:r>
            <a:r>
              <a:rPr lang="ru-RU" sz="1600" i="1" dirty="0" smtClean="0"/>
              <a:t> словарь: Русская </a:t>
            </a:r>
            <a:r>
              <a:rPr lang="ru-RU" sz="1600" i="1" dirty="0" err="1" smtClean="0"/>
              <a:t>морфемика</a:t>
            </a:r>
            <a:r>
              <a:rPr lang="ru-RU" sz="1600" i="1" dirty="0" smtClean="0"/>
              <a:t>. М., 1996.</a:t>
            </a:r>
          </a:p>
        </p:txBody>
      </p:sp>
      <p:sp>
        <p:nvSpPr>
          <p:cNvPr id="7" name="Прямоугольник 6"/>
          <p:cNvSpPr/>
          <p:nvPr/>
        </p:nvSpPr>
        <p:spPr>
          <a:xfrm>
            <a:off x="5148064" y="1124744"/>
            <a:ext cx="3672408" cy="5001369"/>
          </a:xfrm>
          <a:prstGeom prst="rect">
            <a:avLst/>
          </a:prstGeom>
        </p:spPr>
        <p:txBody>
          <a:bodyPr wrap="square">
            <a:spAutoFit/>
          </a:bodyPr>
          <a:lstStyle/>
          <a:p>
            <a:endParaRPr lang="en-US" sz="1100" dirty="0" smtClean="0"/>
          </a:p>
          <a:p>
            <a:endParaRPr lang="en-US" sz="1100" dirty="0" smtClean="0"/>
          </a:p>
          <a:p>
            <a:r>
              <a:rPr lang="ru-RU" sz="1100" dirty="0" smtClean="0"/>
              <a:t>абдоминальный | </a:t>
            </a:r>
            <a:r>
              <a:rPr lang="ru-RU" sz="1100" dirty="0" err="1" smtClean="0"/>
              <a:t>абдомин</a:t>
            </a:r>
            <a:r>
              <a:rPr lang="ru-RU" sz="1100" dirty="0" smtClean="0"/>
              <a:t>/</a:t>
            </a:r>
            <a:r>
              <a:rPr lang="ru-RU" sz="1100" dirty="0" err="1" smtClean="0"/>
              <a:t>а'льн</a:t>
            </a:r>
            <a:r>
              <a:rPr lang="ru-RU" sz="1100" dirty="0" smtClean="0"/>
              <a:t>/</a:t>
            </a:r>
            <a:r>
              <a:rPr lang="ru-RU" sz="1100" dirty="0" err="1" smtClean="0"/>
              <a:t>ый</a:t>
            </a:r>
            <a:endParaRPr lang="ru-RU" sz="1100" dirty="0" smtClean="0"/>
          </a:p>
          <a:p>
            <a:r>
              <a:rPr lang="ru-RU" sz="1100" dirty="0" smtClean="0"/>
              <a:t>абзац | </a:t>
            </a:r>
            <a:r>
              <a:rPr lang="ru-RU" sz="1100" dirty="0" err="1" smtClean="0"/>
              <a:t>абза'ц</a:t>
            </a:r>
            <a:r>
              <a:rPr lang="ru-RU" sz="1100" dirty="0" smtClean="0"/>
              <a:t>/</a:t>
            </a:r>
          </a:p>
          <a:p>
            <a:r>
              <a:rPr lang="ru-RU" sz="1100" dirty="0" smtClean="0"/>
              <a:t>абзацный | </a:t>
            </a:r>
            <a:r>
              <a:rPr lang="ru-RU" sz="1100" dirty="0" err="1" smtClean="0"/>
              <a:t>абза'ц</a:t>
            </a:r>
            <a:r>
              <a:rPr lang="ru-RU" sz="1100" dirty="0" smtClean="0"/>
              <a:t>/</a:t>
            </a:r>
            <a:r>
              <a:rPr lang="ru-RU" sz="1100" dirty="0" err="1" smtClean="0"/>
              <a:t>н</a:t>
            </a:r>
            <a:r>
              <a:rPr lang="ru-RU" sz="1100" dirty="0" smtClean="0"/>
              <a:t>/</a:t>
            </a:r>
            <a:r>
              <a:rPr lang="ru-RU" sz="1100" dirty="0" err="1" smtClean="0"/>
              <a:t>ый</a:t>
            </a:r>
            <a:endParaRPr lang="ru-RU" sz="1100" dirty="0" smtClean="0"/>
          </a:p>
          <a:p>
            <a:r>
              <a:rPr lang="ru-RU" sz="1100" dirty="0" smtClean="0"/>
              <a:t>абиетин | </a:t>
            </a:r>
            <a:r>
              <a:rPr lang="ru-RU" sz="1100" dirty="0" err="1" smtClean="0"/>
              <a:t>абиети'н</a:t>
            </a:r>
            <a:r>
              <a:rPr lang="ru-RU" sz="1100" dirty="0" smtClean="0"/>
              <a:t>/</a:t>
            </a:r>
          </a:p>
          <a:p>
            <a:r>
              <a:rPr lang="ru-RU" sz="1100" dirty="0" smtClean="0"/>
              <a:t>абиетиновый | </a:t>
            </a:r>
            <a:r>
              <a:rPr lang="ru-RU" sz="1100" dirty="0" err="1" smtClean="0"/>
              <a:t>абиети'н</a:t>
            </a:r>
            <a:r>
              <a:rPr lang="ru-RU" sz="1100" dirty="0" smtClean="0"/>
              <a:t>/</a:t>
            </a:r>
            <a:r>
              <a:rPr lang="ru-RU" sz="1100" dirty="0" err="1" smtClean="0"/>
              <a:t>ов</a:t>
            </a:r>
            <a:r>
              <a:rPr lang="ru-RU" sz="1100" dirty="0" smtClean="0"/>
              <a:t>/</a:t>
            </a:r>
            <a:r>
              <a:rPr lang="ru-RU" sz="1100" dirty="0" err="1" smtClean="0"/>
              <a:t>ый</a:t>
            </a:r>
            <a:endParaRPr lang="ru-RU" sz="1100" dirty="0" smtClean="0"/>
          </a:p>
          <a:p>
            <a:r>
              <a:rPr lang="ru-RU" sz="1100" dirty="0" smtClean="0"/>
              <a:t>абиогенез | а/</a:t>
            </a:r>
            <a:r>
              <a:rPr lang="ru-RU" sz="1100" dirty="0" err="1" smtClean="0"/>
              <a:t>био</a:t>
            </a:r>
            <a:r>
              <a:rPr lang="ru-RU" sz="1100" dirty="0" smtClean="0"/>
              <a:t>/ген/</a:t>
            </a:r>
            <a:r>
              <a:rPr lang="ru-RU" sz="1100" dirty="0" err="1" smtClean="0"/>
              <a:t>е'з</a:t>
            </a:r>
            <a:r>
              <a:rPr lang="ru-RU" sz="1100" dirty="0" smtClean="0"/>
              <a:t>/</a:t>
            </a:r>
          </a:p>
          <a:p>
            <a:r>
              <a:rPr lang="ru-RU" sz="1100" dirty="0" smtClean="0"/>
              <a:t>абиогенный | а/</a:t>
            </a:r>
            <a:r>
              <a:rPr lang="ru-RU" sz="1100" dirty="0" err="1" smtClean="0"/>
              <a:t>био</a:t>
            </a:r>
            <a:r>
              <a:rPr lang="ru-RU" sz="1100" dirty="0" smtClean="0"/>
              <a:t>/</a:t>
            </a:r>
            <a:r>
              <a:rPr lang="ru-RU" sz="1100" dirty="0" err="1" smtClean="0"/>
              <a:t>ге'н</a:t>
            </a:r>
            <a:r>
              <a:rPr lang="ru-RU" sz="1100" dirty="0" smtClean="0"/>
              <a:t>/</a:t>
            </a:r>
            <a:r>
              <a:rPr lang="ru-RU" sz="1100" dirty="0" err="1" smtClean="0"/>
              <a:t>н</a:t>
            </a:r>
            <a:r>
              <a:rPr lang="ru-RU" sz="1100" dirty="0" smtClean="0"/>
              <a:t>/</a:t>
            </a:r>
            <a:r>
              <a:rPr lang="ru-RU" sz="1100" dirty="0" err="1" smtClean="0"/>
              <a:t>ый</a:t>
            </a:r>
            <a:endParaRPr lang="ru-RU" sz="1100" dirty="0" smtClean="0"/>
          </a:p>
          <a:p>
            <a:r>
              <a:rPr lang="ru-RU" sz="1100" dirty="0" smtClean="0"/>
              <a:t>абиссальный | </a:t>
            </a:r>
            <a:r>
              <a:rPr lang="ru-RU" sz="1100" dirty="0" err="1" smtClean="0"/>
              <a:t>абисса'льн</a:t>
            </a:r>
            <a:r>
              <a:rPr lang="ru-RU" sz="1100" dirty="0" smtClean="0"/>
              <a:t>/</a:t>
            </a:r>
            <a:r>
              <a:rPr lang="ru-RU" sz="1100" dirty="0" err="1" smtClean="0"/>
              <a:t>ый</a:t>
            </a:r>
            <a:endParaRPr lang="ru-RU" sz="1100" dirty="0" smtClean="0"/>
          </a:p>
          <a:p>
            <a:r>
              <a:rPr lang="ru-RU" sz="1100" dirty="0" smtClean="0"/>
              <a:t>абиссинец | </a:t>
            </a:r>
            <a:r>
              <a:rPr lang="ru-RU" sz="1100" dirty="0" err="1" smtClean="0"/>
              <a:t>абисси'н</a:t>
            </a:r>
            <a:r>
              <a:rPr lang="ru-RU" sz="1100" dirty="0" smtClean="0"/>
              <a:t>/</a:t>
            </a:r>
            <a:r>
              <a:rPr lang="ru-RU" sz="1100" dirty="0" err="1" smtClean="0"/>
              <a:t>ец</a:t>
            </a:r>
            <a:r>
              <a:rPr lang="ru-RU" sz="1100" dirty="0" smtClean="0"/>
              <a:t>/</a:t>
            </a:r>
          </a:p>
          <a:p>
            <a:r>
              <a:rPr lang="ru-RU" sz="1100" dirty="0" smtClean="0"/>
              <a:t>абиссинка | </a:t>
            </a:r>
            <a:r>
              <a:rPr lang="ru-RU" sz="1100" dirty="0" err="1" smtClean="0"/>
              <a:t>абисси'н</a:t>
            </a:r>
            <a:r>
              <a:rPr lang="ru-RU" sz="1100" dirty="0" smtClean="0"/>
              <a:t>/к/а</a:t>
            </a:r>
          </a:p>
          <a:p>
            <a:r>
              <a:rPr lang="ru-RU" sz="1100" dirty="0" smtClean="0"/>
              <a:t>абиссинский | </a:t>
            </a:r>
            <a:r>
              <a:rPr lang="ru-RU" sz="1100" dirty="0" err="1" smtClean="0"/>
              <a:t>абисси'н</a:t>
            </a:r>
            <a:r>
              <a:rPr lang="ru-RU" sz="1100" dirty="0" smtClean="0"/>
              <a:t>/</a:t>
            </a:r>
            <a:r>
              <a:rPr lang="ru-RU" sz="1100" dirty="0" err="1" smtClean="0"/>
              <a:t>ск</a:t>
            </a:r>
            <a:r>
              <a:rPr lang="ru-RU" sz="1100" dirty="0" smtClean="0"/>
              <a:t>/</a:t>
            </a:r>
            <a:r>
              <a:rPr lang="ru-RU" sz="1100" dirty="0" err="1" smtClean="0"/>
              <a:t>ий</a:t>
            </a:r>
            <a:endParaRPr lang="ru-RU" sz="1100" dirty="0" smtClean="0"/>
          </a:p>
          <a:p>
            <a:r>
              <a:rPr lang="ru-RU" sz="1100" dirty="0" smtClean="0"/>
              <a:t>абитуриент | </a:t>
            </a:r>
            <a:r>
              <a:rPr lang="ru-RU" sz="1100" dirty="0" err="1" smtClean="0"/>
              <a:t>абитури</a:t>
            </a:r>
            <a:r>
              <a:rPr lang="ru-RU" sz="1100" dirty="0" smtClean="0"/>
              <a:t>/</a:t>
            </a:r>
            <a:r>
              <a:rPr lang="ru-RU" sz="1100" dirty="0" err="1" smtClean="0"/>
              <a:t>е'нт</a:t>
            </a:r>
            <a:r>
              <a:rPr lang="ru-RU" sz="1100" dirty="0" smtClean="0"/>
              <a:t>/</a:t>
            </a:r>
          </a:p>
          <a:p>
            <a:r>
              <a:rPr lang="ru-RU" sz="1100" dirty="0" smtClean="0"/>
              <a:t>абитуриентский | </a:t>
            </a:r>
            <a:r>
              <a:rPr lang="ru-RU" sz="1100" dirty="0" err="1" smtClean="0"/>
              <a:t>абитури</a:t>
            </a:r>
            <a:r>
              <a:rPr lang="ru-RU" sz="1100" dirty="0" smtClean="0"/>
              <a:t>/</a:t>
            </a:r>
            <a:r>
              <a:rPr lang="ru-RU" sz="1100" dirty="0" err="1" smtClean="0"/>
              <a:t>е'нт</a:t>
            </a:r>
            <a:r>
              <a:rPr lang="ru-RU" sz="1100" dirty="0" smtClean="0"/>
              <a:t>/</a:t>
            </a:r>
            <a:r>
              <a:rPr lang="ru-RU" sz="1100" dirty="0" err="1" smtClean="0"/>
              <a:t>ск</a:t>
            </a:r>
            <a:r>
              <a:rPr lang="ru-RU" sz="1100" dirty="0" smtClean="0"/>
              <a:t>/</a:t>
            </a:r>
            <a:r>
              <a:rPr lang="ru-RU" sz="1100" dirty="0" err="1" smtClean="0"/>
              <a:t>ий</a:t>
            </a:r>
            <a:endParaRPr lang="ru-RU" sz="1100" dirty="0" smtClean="0"/>
          </a:p>
          <a:p>
            <a:r>
              <a:rPr lang="ru-RU" sz="1100" dirty="0" err="1" smtClean="0"/>
              <a:t>аблактирование</a:t>
            </a:r>
            <a:r>
              <a:rPr lang="ru-RU" sz="1100" dirty="0" smtClean="0"/>
              <a:t> | </a:t>
            </a:r>
            <a:r>
              <a:rPr lang="ru-RU" sz="1100" dirty="0" err="1" smtClean="0"/>
              <a:t>аблакт</a:t>
            </a:r>
            <a:r>
              <a:rPr lang="ru-RU" sz="1100" dirty="0" smtClean="0"/>
              <a:t>/</a:t>
            </a:r>
            <a:r>
              <a:rPr lang="ru-RU" sz="1100" dirty="0" err="1" smtClean="0"/>
              <a:t>и'р</a:t>
            </a:r>
            <a:r>
              <a:rPr lang="ru-RU" sz="1100" dirty="0" smtClean="0"/>
              <a:t>/</a:t>
            </a:r>
            <a:r>
              <a:rPr lang="ru-RU" sz="1100" dirty="0" err="1" smtClean="0"/>
              <a:t>ова</a:t>
            </a:r>
            <a:r>
              <a:rPr lang="ru-RU" sz="1100" dirty="0" smtClean="0"/>
              <a:t>/ни/е [</a:t>
            </a:r>
            <a:r>
              <a:rPr lang="ru-RU" sz="1100" dirty="0" err="1" smtClean="0"/>
              <a:t>й</a:t>
            </a:r>
            <a:r>
              <a:rPr lang="ru-RU" sz="1100" dirty="0" smtClean="0"/>
              <a:t>/э]</a:t>
            </a:r>
          </a:p>
          <a:p>
            <a:r>
              <a:rPr lang="ru-RU" sz="1100" dirty="0" smtClean="0"/>
              <a:t>аблактированный | </a:t>
            </a:r>
            <a:r>
              <a:rPr lang="ru-RU" sz="1100" dirty="0" err="1" smtClean="0"/>
              <a:t>аблакт</a:t>
            </a:r>
            <a:r>
              <a:rPr lang="ru-RU" sz="1100" dirty="0" smtClean="0"/>
              <a:t>/</a:t>
            </a:r>
            <a:r>
              <a:rPr lang="ru-RU" sz="1100" dirty="0" err="1" smtClean="0"/>
              <a:t>и'р</a:t>
            </a:r>
            <a:r>
              <a:rPr lang="ru-RU" sz="1100" dirty="0" smtClean="0"/>
              <a:t>/</a:t>
            </a:r>
            <a:r>
              <a:rPr lang="ru-RU" sz="1100" dirty="0" err="1" smtClean="0"/>
              <a:t>ова</a:t>
            </a:r>
            <a:r>
              <a:rPr lang="ru-RU" sz="1100" dirty="0" smtClean="0"/>
              <a:t>/</a:t>
            </a:r>
            <a:r>
              <a:rPr lang="ru-RU" sz="1100" dirty="0" err="1" smtClean="0"/>
              <a:t>нн</a:t>
            </a:r>
            <a:r>
              <a:rPr lang="ru-RU" sz="1100" dirty="0" smtClean="0"/>
              <a:t>/</a:t>
            </a:r>
            <a:r>
              <a:rPr lang="ru-RU" sz="1100" dirty="0" err="1" smtClean="0"/>
              <a:t>ый</a:t>
            </a:r>
            <a:endParaRPr lang="ru-RU" sz="1100" dirty="0" smtClean="0"/>
          </a:p>
          <a:p>
            <a:r>
              <a:rPr lang="ru-RU" sz="1100" dirty="0" smtClean="0"/>
              <a:t>аблактировать | </a:t>
            </a:r>
            <a:r>
              <a:rPr lang="ru-RU" sz="1100" dirty="0" err="1" smtClean="0"/>
              <a:t>аблакт</a:t>
            </a:r>
            <a:r>
              <a:rPr lang="ru-RU" sz="1100" dirty="0" smtClean="0"/>
              <a:t>/</a:t>
            </a:r>
            <a:r>
              <a:rPr lang="ru-RU" sz="1100" dirty="0" err="1" smtClean="0"/>
              <a:t>и'р</a:t>
            </a:r>
            <a:r>
              <a:rPr lang="ru-RU" sz="1100" dirty="0" smtClean="0"/>
              <a:t>/</a:t>
            </a:r>
            <a:r>
              <a:rPr lang="ru-RU" sz="1100" dirty="0" err="1" smtClean="0"/>
              <a:t>ова</a:t>
            </a:r>
            <a:r>
              <a:rPr lang="ru-RU" sz="1100" dirty="0" smtClean="0"/>
              <a:t>/</a:t>
            </a:r>
            <a:r>
              <a:rPr lang="ru-RU" sz="1100" dirty="0" err="1" smtClean="0"/>
              <a:t>ть</a:t>
            </a:r>
            <a:endParaRPr lang="ru-RU" sz="1100" dirty="0" smtClean="0"/>
          </a:p>
          <a:p>
            <a:r>
              <a:rPr lang="ru-RU" sz="1100" dirty="0" smtClean="0"/>
              <a:t>аблактироваться | </a:t>
            </a:r>
            <a:r>
              <a:rPr lang="ru-RU" sz="1100" dirty="0" err="1" smtClean="0"/>
              <a:t>аблакт</a:t>
            </a:r>
            <a:r>
              <a:rPr lang="ru-RU" sz="1100" dirty="0" smtClean="0"/>
              <a:t>/</a:t>
            </a:r>
            <a:r>
              <a:rPr lang="ru-RU" sz="1100" dirty="0" err="1" smtClean="0"/>
              <a:t>и'р</a:t>
            </a:r>
            <a:r>
              <a:rPr lang="ru-RU" sz="1100" dirty="0" smtClean="0"/>
              <a:t>/</a:t>
            </a:r>
            <a:r>
              <a:rPr lang="ru-RU" sz="1100" dirty="0" err="1" smtClean="0"/>
              <a:t>ова</a:t>
            </a:r>
            <a:r>
              <a:rPr lang="ru-RU" sz="1100" dirty="0" smtClean="0"/>
              <a:t>/</a:t>
            </a:r>
            <a:r>
              <a:rPr lang="ru-RU" sz="1100" dirty="0" err="1" smtClean="0"/>
              <a:t>ть</a:t>
            </a:r>
            <a:r>
              <a:rPr lang="ru-RU" sz="1100" dirty="0" smtClean="0"/>
              <a:t>/</a:t>
            </a:r>
            <a:r>
              <a:rPr lang="ru-RU" sz="1100" dirty="0" err="1" smtClean="0"/>
              <a:t>ся</a:t>
            </a:r>
            <a:endParaRPr lang="ru-RU" sz="1100" dirty="0" smtClean="0"/>
          </a:p>
          <a:p>
            <a:r>
              <a:rPr lang="ru-RU" sz="1100" dirty="0" smtClean="0"/>
              <a:t>аблактировка | </a:t>
            </a:r>
            <a:r>
              <a:rPr lang="ru-RU" sz="1100" dirty="0" err="1" smtClean="0"/>
              <a:t>аблакт</a:t>
            </a:r>
            <a:r>
              <a:rPr lang="ru-RU" sz="1100" dirty="0" smtClean="0"/>
              <a:t>/</a:t>
            </a:r>
            <a:r>
              <a:rPr lang="ru-RU" sz="1100" dirty="0" err="1" smtClean="0"/>
              <a:t>ир</a:t>
            </a:r>
            <a:r>
              <a:rPr lang="ru-RU" sz="1100" dirty="0" smtClean="0"/>
              <a:t>/</a:t>
            </a:r>
            <a:r>
              <a:rPr lang="ru-RU" sz="1100" dirty="0" err="1" smtClean="0"/>
              <a:t>о'в</a:t>
            </a:r>
            <a:r>
              <a:rPr lang="ru-RU" sz="1100" dirty="0" smtClean="0"/>
              <a:t>/к/а</a:t>
            </a:r>
          </a:p>
          <a:p>
            <a:r>
              <a:rPr lang="ru-RU" sz="1100" dirty="0" smtClean="0"/>
              <a:t>аблатив | </a:t>
            </a:r>
            <a:r>
              <a:rPr lang="ru-RU" sz="1100" dirty="0" err="1" smtClean="0"/>
              <a:t>аблати'в</a:t>
            </a:r>
            <a:r>
              <a:rPr lang="ru-RU" sz="1100" dirty="0" smtClean="0"/>
              <a:t>/ и </a:t>
            </a:r>
            <a:r>
              <a:rPr lang="ru-RU" sz="1100" dirty="0" err="1" smtClean="0"/>
              <a:t>абляти'в</a:t>
            </a:r>
            <a:r>
              <a:rPr lang="ru-RU" sz="1100" dirty="0" smtClean="0"/>
              <a:t>/</a:t>
            </a:r>
          </a:p>
          <a:p>
            <a:r>
              <a:rPr lang="ru-RU" sz="1100" dirty="0" err="1" smtClean="0"/>
              <a:t>аблаут</a:t>
            </a:r>
            <a:r>
              <a:rPr lang="ru-RU" sz="1100" dirty="0" smtClean="0"/>
              <a:t> | </a:t>
            </a:r>
            <a:r>
              <a:rPr lang="ru-RU" sz="1100" dirty="0" err="1" smtClean="0"/>
              <a:t>абла'ут</a:t>
            </a:r>
            <a:r>
              <a:rPr lang="ru-RU" sz="1100" dirty="0" smtClean="0"/>
              <a:t>/ и </a:t>
            </a:r>
            <a:r>
              <a:rPr lang="ru-RU" sz="1100" dirty="0" err="1" smtClean="0"/>
              <a:t>абля'ут</a:t>
            </a:r>
            <a:r>
              <a:rPr lang="ru-RU" sz="1100" dirty="0" smtClean="0"/>
              <a:t>/</a:t>
            </a:r>
          </a:p>
          <a:p>
            <a:r>
              <a:rPr lang="ru-RU" sz="1100" dirty="0" smtClean="0"/>
              <a:t>аблятив | </a:t>
            </a:r>
            <a:r>
              <a:rPr lang="ru-RU" sz="1100" dirty="0" err="1" smtClean="0"/>
              <a:t>аблати'в</a:t>
            </a:r>
            <a:r>
              <a:rPr lang="ru-RU" sz="1100" dirty="0" smtClean="0"/>
              <a:t>/ и </a:t>
            </a:r>
            <a:r>
              <a:rPr lang="ru-RU" sz="1100" dirty="0" err="1" smtClean="0"/>
              <a:t>абляти'в</a:t>
            </a:r>
            <a:r>
              <a:rPr lang="ru-RU" sz="1100" dirty="0" smtClean="0"/>
              <a:t>/</a:t>
            </a:r>
          </a:p>
          <a:p>
            <a:r>
              <a:rPr lang="ru-RU" sz="1100" dirty="0" smtClean="0"/>
              <a:t>абляут | </a:t>
            </a:r>
            <a:r>
              <a:rPr lang="ru-RU" sz="1100" dirty="0" err="1" smtClean="0"/>
              <a:t>абла'ут</a:t>
            </a:r>
            <a:r>
              <a:rPr lang="ru-RU" sz="1100" dirty="0" smtClean="0"/>
              <a:t>/ и </a:t>
            </a:r>
            <a:r>
              <a:rPr lang="ru-RU" sz="1100" dirty="0" err="1" smtClean="0"/>
              <a:t>абля'ут</a:t>
            </a:r>
            <a:r>
              <a:rPr lang="ru-RU" sz="1100" dirty="0" smtClean="0"/>
              <a:t>/</a:t>
            </a:r>
          </a:p>
          <a:p>
            <a:r>
              <a:rPr lang="ru-RU" sz="1100" dirty="0" err="1" smtClean="0"/>
              <a:t>абляционный</a:t>
            </a:r>
            <a:r>
              <a:rPr lang="ru-RU" sz="1100" dirty="0" smtClean="0"/>
              <a:t> | </a:t>
            </a:r>
            <a:r>
              <a:rPr lang="ru-RU" sz="1100" dirty="0" err="1" smtClean="0"/>
              <a:t>абляци</a:t>
            </a:r>
            <a:r>
              <a:rPr lang="ru-RU" sz="1100" dirty="0" smtClean="0"/>
              <a:t>/</a:t>
            </a:r>
            <a:r>
              <a:rPr lang="ru-RU" sz="1100" dirty="0" err="1" smtClean="0"/>
              <a:t>о'нн</a:t>
            </a:r>
            <a:r>
              <a:rPr lang="ru-RU" sz="1100" dirty="0" smtClean="0"/>
              <a:t>/</a:t>
            </a:r>
            <a:r>
              <a:rPr lang="ru-RU" sz="1100" dirty="0" err="1" smtClean="0"/>
              <a:t>ый</a:t>
            </a:r>
            <a:endParaRPr lang="ru-RU" sz="1100" dirty="0" smtClean="0"/>
          </a:p>
          <a:p>
            <a:r>
              <a:rPr lang="ru-RU" sz="1100" dirty="0" smtClean="0"/>
              <a:t>абляция | </a:t>
            </a:r>
            <a:r>
              <a:rPr lang="ru-RU" sz="1100" dirty="0" err="1" smtClean="0"/>
              <a:t>абля'ци</a:t>
            </a:r>
            <a:r>
              <a:rPr lang="ru-RU" sz="1100" dirty="0" smtClean="0"/>
              <a:t>/я [</a:t>
            </a:r>
            <a:r>
              <a:rPr lang="ru-RU" sz="1100" dirty="0" err="1" smtClean="0"/>
              <a:t>й</a:t>
            </a:r>
            <a:r>
              <a:rPr lang="ru-RU" sz="1100" dirty="0" smtClean="0"/>
              <a:t>/а]</a:t>
            </a:r>
          </a:p>
          <a:p>
            <a:r>
              <a:rPr lang="ru-RU" sz="1100" dirty="0" smtClean="0"/>
              <a:t>аболиционизм | </a:t>
            </a:r>
            <a:r>
              <a:rPr lang="ru-RU" sz="1100" dirty="0" err="1" smtClean="0"/>
              <a:t>аболици</a:t>
            </a:r>
            <a:r>
              <a:rPr lang="ru-RU" sz="1100" dirty="0" smtClean="0"/>
              <a:t>/он/</a:t>
            </a:r>
            <a:r>
              <a:rPr lang="ru-RU" sz="1100" dirty="0" err="1" smtClean="0"/>
              <a:t>и'зм</a:t>
            </a:r>
            <a:r>
              <a:rPr lang="ru-RU" sz="1100" dirty="0" smtClean="0"/>
              <a:t>/</a:t>
            </a:r>
          </a:p>
          <a:p>
            <a:r>
              <a:rPr lang="ru-RU" sz="1100" dirty="0" smtClean="0"/>
              <a:t>аболиционист | </a:t>
            </a:r>
            <a:r>
              <a:rPr lang="ru-RU" sz="1100" dirty="0" err="1" smtClean="0"/>
              <a:t>аболици</a:t>
            </a:r>
            <a:r>
              <a:rPr lang="ru-RU" sz="1100" dirty="0" smtClean="0"/>
              <a:t>/он/</a:t>
            </a:r>
            <a:r>
              <a:rPr lang="ru-RU" sz="1100" dirty="0" err="1" smtClean="0"/>
              <a:t>и'ст</a:t>
            </a:r>
            <a:r>
              <a:rPr lang="ru-RU" sz="1100" dirty="0" smtClean="0"/>
              <a:t>/</a:t>
            </a:r>
          </a:p>
          <a:p>
            <a:r>
              <a:rPr lang="ru-RU" sz="1100" dirty="0" smtClean="0"/>
              <a:t>аболиционистский | </a:t>
            </a:r>
            <a:r>
              <a:rPr lang="ru-RU" sz="1100" dirty="0" err="1" smtClean="0"/>
              <a:t>аболици</a:t>
            </a:r>
            <a:r>
              <a:rPr lang="ru-RU" sz="1100" dirty="0" smtClean="0"/>
              <a:t>/он/</a:t>
            </a:r>
            <a:r>
              <a:rPr lang="ru-RU" sz="1100" dirty="0" err="1" smtClean="0"/>
              <a:t>и'ст</a:t>
            </a:r>
            <a:r>
              <a:rPr lang="ru-RU" sz="1100" dirty="0" smtClean="0"/>
              <a:t>/</a:t>
            </a:r>
            <a:r>
              <a:rPr lang="ru-RU" sz="1100" dirty="0" err="1" smtClean="0"/>
              <a:t>ск</a:t>
            </a:r>
            <a:r>
              <a:rPr lang="ru-RU" sz="1100" dirty="0" smtClean="0"/>
              <a:t>/</a:t>
            </a:r>
            <a:r>
              <a:rPr lang="ru-RU" sz="1100" dirty="0" err="1" smtClean="0"/>
              <a:t>ий</a:t>
            </a:r>
            <a:endParaRPr lang="ru-RU" sz="11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normAutofit fontScale="90000"/>
          </a:bodyPr>
          <a:lstStyle/>
          <a:p>
            <a:r>
              <a:rPr lang="ru-RU" b="1" dirty="0" smtClean="0"/>
              <a:t>Обратные словари</a:t>
            </a:r>
            <a:endParaRPr lang="ru-RU" dirty="0"/>
          </a:p>
        </p:txBody>
      </p:sp>
      <p:sp>
        <p:nvSpPr>
          <p:cNvPr id="3" name="Содержимое 2"/>
          <p:cNvSpPr>
            <a:spLocks noGrp="1"/>
          </p:cNvSpPr>
          <p:nvPr>
            <p:ph sz="quarter" idx="1"/>
          </p:nvPr>
        </p:nvSpPr>
        <p:spPr>
          <a:xfrm>
            <a:off x="457200" y="980728"/>
            <a:ext cx="5410944" cy="3888432"/>
          </a:xfrm>
        </p:spPr>
        <p:txBody>
          <a:bodyPr>
            <a:normAutofit/>
          </a:bodyPr>
          <a:lstStyle/>
          <a:p>
            <a:r>
              <a:rPr lang="ru-RU" sz="1800" dirty="0" smtClean="0">
                <a:latin typeface="Times New Roman" pitchFamily="18" charset="0"/>
                <a:cs typeface="Times New Roman" pitchFamily="18" charset="0"/>
              </a:rPr>
              <a:t>В обратных словарях слова располагаются по алфавиту не начальных, а конечных букв, и выравниваются не по левому, а по правому краю.</a:t>
            </a:r>
          </a:p>
          <a:p>
            <a:r>
              <a:rPr lang="ru-RU" sz="1800" dirty="0" smtClean="0">
                <a:latin typeface="Times New Roman" pitchFamily="18" charset="0"/>
                <a:cs typeface="Times New Roman" pitchFamily="18" charset="0"/>
              </a:rPr>
              <a:t>Словари этого типа являются ценным пособием при изучении суффиксального словообразования, особенностей фонетического строения и морфологического состава конца слов, при расшифровке текстов и составлении программ для их машинной обработки.</a:t>
            </a:r>
          </a:p>
          <a:p>
            <a:endParaRPr lang="ru-RU" sz="1700" dirty="0" smtClean="0"/>
          </a:p>
          <a:p>
            <a:r>
              <a:rPr lang="ru-RU" sz="1300" i="1" dirty="0" smtClean="0"/>
              <a:t>Обратный словарь русского языка / </a:t>
            </a:r>
            <a:r>
              <a:rPr lang="ru-RU" sz="1300" i="1" dirty="0" err="1" smtClean="0"/>
              <a:t>Науч</a:t>
            </a:r>
            <a:r>
              <a:rPr lang="ru-RU" sz="1300" i="1" dirty="0" smtClean="0"/>
              <a:t>. </a:t>
            </a:r>
            <a:r>
              <a:rPr lang="ru-RU" sz="1300" i="1" dirty="0" err="1" smtClean="0"/>
              <a:t>конс</a:t>
            </a:r>
            <a:r>
              <a:rPr lang="ru-RU" sz="1300" i="1" dirty="0" smtClean="0"/>
              <a:t>. А. А. Зализняк, Р. В. </a:t>
            </a:r>
            <a:r>
              <a:rPr lang="ru-RU" sz="1300" i="1" dirty="0" err="1" smtClean="0"/>
              <a:t>Бахтурина</a:t>
            </a:r>
            <a:r>
              <a:rPr lang="ru-RU" sz="1300" i="1" dirty="0" smtClean="0"/>
              <a:t>, Е. М. </a:t>
            </a:r>
            <a:r>
              <a:rPr lang="ru-RU" sz="1300" i="1" dirty="0" err="1" smtClean="0"/>
              <a:t>Сморгунова</a:t>
            </a:r>
            <a:r>
              <a:rPr lang="ru-RU" sz="1300" i="1" dirty="0" smtClean="0"/>
              <a:t>. М., 1974.</a:t>
            </a:r>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4680520" cy="706090"/>
          </a:xfrm>
        </p:spPr>
        <p:txBody>
          <a:bodyPr>
            <a:normAutofit fontScale="90000"/>
          </a:bodyPr>
          <a:lstStyle/>
          <a:p>
            <a:r>
              <a:rPr lang="ru-RU" b="1" dirty="0" smtClean="0"/>
              <a:t>Орфографические словари</a:t>
            </a:r>
            <a:endParaRPr lang="ru-RU" dirty="0"/>
          </a:p>
        </p:txBody>
      </p:sp>
      <p:sp>
        <p:nvSpPr>
          <p:cNvPr id="3" name="Содержимое 2"/>
          <p:cNvSpPr>
            <a:spLocks noGrp="1"/>
          </p:cNvSpPr>
          <p:nvPr>
            <p:ph sz="quarter" idx="1"/>
          </p:nvPr>
        </p:nvSpPr>
        <p:spPr>
          <a:xfrm>
            <a:off x="457200" y="1052736"/>
            <a:ext cx="4978896" cy="5421216"/>
          </a:xfrm>
        </p:spPr>
        <p:txBody>
          <a:bodyPr>
            <a:normAutofit/>
          </a:bodyPr>
          <a:lstStyle/>
          <a:p>
            <a:r>
              <a:rPr lang="ru-RU" sz="1800" b="1" dirty="0" smtClean="0">
                <a:latin typeface="Times New Roman" pitchFamily="18" charset="0"/>
                <a:cs typeface="Times New Roman" pitchFamily="18" charset="0"/>
              </a:rPr>
              <a:t>Орфографические словари</a:t>
            </a:r>
            <a:r>
              <a:rPr lang="ru-RU" sz="1800" dirty="0" smtClean="0">
                <a:latin typeface="Times New Roman" pitchFamily="18" charset="0"/>
                <a:cs typeface="Times New Roman" pitchFamily="18" charset="0"/>
              </a:rPr>
              <a:t> – </a:t>
            </a:r>
            <a:r>
              <a:rPr lang="ru-RU" sz="1800" dirty="0" err="1" smtClean="0">
                <a:latin typeface="Times New Roman" pitchFamily="18" charset="0"/>
                <a:cs typeface="Times New Roman" pitchFamily="18" charset="0"/>
              </a:rPr>
              <a:t>словари</a:t>
            </a:r>
            <a:r>
              <a:rPr lang="ru-RU" sz="1800" dirty="0" smtClean="0">
                <a:latin typeface="Times New Roman" pitchFamily="18" charset="0"/>
                <a:cs typeface="Times New Roman" pitchFamily="18" charset="0"/>
              </a:rPr>
              <a:t>, содержащие алфавитный перечень слов в их нормативном написании. Орфографические словари делятся на четыре типа в соответствии с их направленностью: общие, отраслевые (например, «Орфографический морской словарь» М., 1974), словари-справочники для работников печати, школьные. Напомним также, что проверять правописание слов следует по авторитетным словарям.</a:t>
            </a:r>
          </a:p>
          <a:p>
            <a:r>
              <a:rPr lang="ru-RU" sz="1400" i="1" dirty="0" smtClean="0"/>
              <a:t>Ушаков Д. Н. Орфографический словарь. Для начальной, неполной средней и средней школы. Изд. 2-е. М., 1935; изд.3-е М., 1936; изд. 4-е М., 1938; изд.5-е М., 1939.</a:t>
            </a:r>
          </a:p>
          <a:p>
            <a:endParaRPr lang="ru-RU" sz="1900" dirty="0" smtClean="0"/>
          </a:p>
          <a:p>
            <a:endParaRPr lang="ru-RU" dirty="0"/>
          </a:p>
        </p:txBody>
      </p:sp>
      <p:sp>
        <p:nvSpPr>
          <p:cNvPr id="5" name="Прямоугольник 4"/>
          <p:cNvSpPr/>
          <p:nvPr/>
        </p:nvSpPr>
        <p:spPr>
          <a:xfrm>
            <a:off x="2915816" y="5949280"/>
            <a:ext cx="3150096" cy="738664"/>
          </a:xfrm>
          <a:prstGeom prst="rect">
            <a:avLst/>
          </a:prstGeom>
        </p:spPr>
        <p:txBody>
          <a:bodyPr wrap="square">
            <a:spAutoFit/>
          </a:bodyPr>
          <a:lstStyle/>
          <a:p>
            <a:r>
              <a:rPr lang="ru-RU" sz="1400" dirty="0" err="1" smtClean="0"/>
              <a:t>Ромашкевич</a:t>
            </a:r>
            <a:r>
              <a:rPr lang="ru-RU" sz="1400" dirty="0" smtClean="0"/>
              <a:t> П. Русский орфографический словарь. СПб., 1881.</a:t>
            </a:r>
            <a:endParaRPr lang="ru-RU" sz="1400" dirty="0"/>
          </a:p>
        </p:txBody>
      </p:sp>
      <p:pic>
        <p:nvPicPr>
          <p:cNvPr id="19458" name="Picture 2" descr="C:\Users\NADYA\Desktop\мои папки\английский для малышей\методическое пособие\кто где живет\56254162.jpg"/>
          <p:cNvPicPr>
            <a:picLocks noChangeAspect="1" noChangeArrowheads="1"/>
          </p:cNvPicPr>
          <p:nvPr/>
        </p:nvPicPr>
        <p:blipFill>
          <a:blip r:embed="rId2" cstate="print"/>
          <a:srcRect/>
          <a:stretch>
            <a:fillRect/>
          </a:stretch>
        </p:blipFill>
        <p:spPr bwMode="auto">
          <a:xfrm>
            <a:off x="5652120" y="0"/>
            <a:ext cx="2015970" cy="2687960"/>
          </a:xfrm>
          <a:prstGeom prst="rect">
            <a:avLst/>
          </a:prstGeom>
          <a:noFill/>
        </p:spPr>
      </p:pic>
      <p:pic>
        <p:nvPicPr>
          <p:cNvPr id="19457" name="Picture 1"/>
          <p:cNvPicPr>
            <a:picLocks noChangeAspect="1" noChangeArrowheads="1"/>
          </p:cNvPicPr>
          <p:nvPr/>
        </p:nvPicPr>
        <p:blipFill>
          <a:blip r:embed="rId3" cstate="print"/>
          <a:srcRect/>
          <a:stretch>
            <a:fillRect/>
          </a:stretch>
        </p:blipFill>
        <p:spPr bwMode="auto">
          <a:xfrm>
            <a:off x="5868144" y="2852936"/>
            <a:ext cx="3131840" cy="38840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a:bodyPr>
          <a:lstStyle/>
          <a:p>
            <a:r>
              <a:rPr lang="ru-RU" b="1" dirty="0" smtClean="0"/>
              <a:t>Цель данной работы: </a:t>
            </a:r>
            <a:r>
              <a:rPr lang="ru-RU" dirty="0" smtClean="0"/>
              <a:t>изучить особенности функционирования</a:t>
            </a:r>
            <a:r>
              <a:rPr lang="en-US" dirty="0" smtClean="0"/>
              <a:t> </a:t>
            </a:r>
            <a:r>
              <a:rPr lang="ru-RU" dirty="0" smtClean="0"/>
              <a:t>словарей разного типа</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194920" cy="706090"/>
          </a:xfrm>
        </p:spPr>
        <p:txBody>
          <a:bodyPr>
            <a:normAutofit fontScale="90000"/>
          </a:bodyPr>
          <a:lstStyle/>
          <a:p>
            <a:r>
              <a:rPr lang="ru-RU" b="1" dirty="0" smtClean="0"/>
              <a:t>Орфоэпические словари</a:t>
            </a:r>
            <a:endParaRPr lang="ru-RU" dirty="0"/>
          </a:p>
        </p:txBody>
      </p:sp>
      <p:sp>
        <p:nvSpPr>
          <p:cNvPr id="3" name="Содержимое 2"/>
          <p:cNvSpPr>
            <a:spLocks noGrp="1"/>
          </p:cNvSpPr>
          <p:nvPr>
            <p:ph sz="quarter" idx="1"/>
          </p:nvPr>
        </p:nvSpPr>
        <p:spPr>
          <a:xfrm>
            <a:off x="457200" y="1196752"/>
            <a:ext cx="6563072" cy="1368152"/>
          </a:xfrm>
        </p:spPr>
        <p:txBody>
          <a:bodyPr>
            <a:normAutofit/>
          </a:bodyPr>
          <a:lstStyle/>
          <a:p>
            <a:r>
              <a:rPr lang="ru-RU" sz="1800" b="1" dirty="0" smtClean="0"/>
              <a:t>Орфоэпические словари</a:t>
            </a:r>
            <a:r>
              <a:rPr lang="ru-RU" sz="1800" dirty="0" smtClean="0"/>
              <a:t> – </a:t>
            </a:r>
            <a:r>
              <a:rPr lang="ru-RU" sz="1800" dirty="0" err="1" smtClean="0"/>
              <a:t>словари</a:t>
            </a:r>
            <a:r>
              <a:rPr lang="ru-RU" sz="1800" dirty="0" smtClean="0"/>
              <a:t>, отражающие правила литературного произношения.</a:t>
            </a:r>
          </a:p>
          <a:p>
            <a:pPr algn="r"/>
            <a:r>
              <a:rPr lang="ru-RU" sz="1400" i="1" dirty="0" smtClean="0"/>
              <a:t>Аванесов Р. И. Русское литературное произношение. М., 1950; 5-е изд. М., 1972</a:t>
            </a:r>
          </a:p>
          <a:p>
            <a:endParaRPr lang="ru-RU" sz="1800" dirty="0" smtClean="0"/>
          </a:p>
          <a:p>
            <a:endParaRPr lang="ru-RU" dirty="0"/>
          </a:p>
        </p:txBody>
      </p:sp>
      <p:pic>
        <p:nvPicPr>
          <p:cNvPr id="8195" name="Picture 3"/>
          <p:cNvPicPr>
            <a:picLocks noChangeAspect="1" noChangeArrowheads="1"/>
          </p:cNvPicPr>
          <p:nvPr/>
        </p:nvPicPr>
        <p:blipFill>
          <a:blip r:embed="rId2" cstate="print"/>
          <a:srcRect/>
          <a:stretch>
            <a:fillRect/>
          </a:stretch>
        </p:blipFill>
        <p:spPr bwMode="auto">
          <a:xfrm>
            <a:off x="7164288" y="260647"/>
            <a:ext cx="1800200" cy="2872921"/>
          </a:xfrm>
          <a:prstGeom prst="rect">
            <a:avLst/>
          </a:prstGeom>
          <a:noFill/>
          <a:ln w="9525">
            <a:noFill/>
            <a:miter lim="800000"/>
            <a:headEnd/>
            <a:tailEnd/>
          </a:ln>
        </p:spPr>
      </p:pic>
      <p:pic>
        <p:nvPicPr>
          <p:cNvPr id="8196" name="Picture 4"/>
          <p:cNvPicPr>
            <a:picLocks noChangeAspect="1" noChangeArrowheads="1"/>
          </p:cNvPicPr>
          <p:nvPr/>
        </p:nvPicPr>
        <p:blipFill>
          <a:blip r:embed="rId3" cstate="print"/>
          <a:srcRect/>
          <a:stretch>
            <a:fillRect/>
          </a:stretch>
        </p:blipFill>
        <p:spPr bwMode="auto">
          <a:xfrm>
            <a:off x="7236296" y="3284984"/>
            <a:ext cx="1728192" cy="2568934"/>
          </a:xfrm>
          <a:prstGeom prst="rect">
            <a:avLst/>
          </a:prstGeom>
          <a:noFill/>
          <a:ln w="9525">
            <a:noFill/>
            <a:miter lim="800000"/>
            <a:headEnd/>
            <a:tailEnd/>
          </a:ln>
        </p:spPr>
      </p:pic>
      <p:pic>
        <p:nvPicPr>
          <p:cNvPr id="18433" name="Picture 1"/>
          <p:cNvPicPr>
            <a:picLocks noChangeAspect="1" noChangeArrowheads="1"/>
          </p:cNvPicPr>
          <p:nvPr/>
        </p:nvPicPr>
        <p:blipFill>
          <a:blip r:embed="rId4" cstate="print"/>
          <a:srcRect/>
          <a:stretch>
            <a:fillRect/>
          </a:stretch>
        </p:blipFill>
        <p:spPr bwMode="auto">
          <a:xfrm>
            <a:off x="611560" y="2420888"/>
            <a:ext cx="6340824"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5688632" cy="720080"/>
          </a:xfrm>
        </p:spPr>
        <p:txBody>
          <a:bodyPr>
            <a:normAutofit fontScale="90000"/>
          </a:bodyPr>
          <a:lstStyle/>
          <a:p>
            <a:r>
              <a:rPr lang="ru-RU" b="1" dirty="0" smtClean="0"/>
              <a:t>Синонимические словари</a:t>
            </a:r>
            <a:br>
              <a:rPr lang="ru-RU" b="1" dirty="0" smtClean="0"/>
            </a:br>
            <a:endParaRPr lang="ru-RU" dirty="0"/>
          </a:p>
        </p:txBody>
      </p:sp>
      <p:sp>
        <p:nvSpPr>
          <p:cNvPr id="3" name="Содержимое 2"/>
          <p:cNvSpPr>
            <a:spLocks noGrp="1"/>
          </p:cNvSpPr>
          <p:nvPr>
            <p:ph sz="quarter" idx="1"/>
          </p:nvPr>
        </p:nvSpPr>
        <p:spPr>
          <a:xfrm>
            <a:off x="251520" y="476672"/>
            <a:ext cx="4680520" cy="5976664"/>
          </a:xfrm>
        </p:spPr>
        <p:txBody>
          <a:bodyPr>
            <a:normAutofit/>
          </a:bodyPr>
          <a:lstStyle/>
          <a:p>
            <a:r>
              <a:rPr lang="ru-RU" sz="1600" b="1" dirty="0" smtClean="0">
                <a:latin typeface="Times New Roman" pitchFamily="18" charset="0"/>
                <a:cs typeface="Times New Roman" pitchFamily="18" charset="0"/>
              </a:rPr>
              <a:t>Синонимические словари</a:t>
            </a:r>
            <a:r>
              <a:rPr lang="ru-RU" sz="1600" dirty="0" smtClean="0">
                <a:latin typeface="Times New Roman" pitchFamily="18" charset="0"/>
                <a:cs typeface="Times New Roman" pitchFamily="18" charset="0"/>
              </a:rPr>
              <a:t> описывают слова, разные по звучанию и написанию, но тождественные или близкие по значению. Такое определение синонимов следует считать рабочим, поскольку оно не претендует на всесторонность охвата сущности синонимии. </a:t>
            </a:r>
          </a:p>
          <a:p>
            <a:pPr algn="r"/>
            <a:r>
              <a:rPr lang="ru-RU" sz="1400" i="1" dirty="0" smtClean="0"/>
              <a:t>«Словарь синонимов русского языка» З. Е. Александровой (М., 1968) содержит перечни близких по смыслу слов без их толкований (в первых трех изданиях </a:t>
            </a:r>
            <a:r>
              <a:rPr lang="ru-RU" sz="1400" i="1" dirty="0" err="1" smtClean="0"/>
              <a:t>ок</a:t>
            </a:r>
            <a:r>
              <a:rPr lang="ru-RU" sz="1400" i="1" dirty="0" smtClean="0"/>
              <a:t>. 9000, в последующих – </a:t>
            </a:r>
            <a:r>
              <a:rPr lang="ru-RU" sz="1400" i="1" dirty="0" err="1" smtClean="0"/>
              <a:t>ок</a:t>
            </a:r>
            <a:r>
              <a:rPr lang="ru-RU" sz="1400" i="1" dirty="0" smtClean="0"/>
              <a:t>. 11 000 синонимических рядов) и адресован в первую очередь писателям, журналистам, переводчикам.</a:t>
            </a:r>
            <a:endParaRPr lang="ru-RU" sz="1400" i="1" dirty="0"/>
          </a:p>
        </p:txBody>
      </p:sp>
      <p:pic>
        <p:nvPicPr>
          <p:cNvPr id="17411" name="Picture 3" descr="C:\Users\NADYA\Desktop\мои папки\английский для малышей\методическое пособие\кто где живет\1158059.jpg"/>
          <p:cNvPicPr>
            <a:picLocks noChangeAspect="1" noChangeArrowheads="1"/>
          </p:cNvPicPr>
          <p:nvPr/>
        </p:nvPicPr>
        <p:blipFill>
          <a:blip r:embed="rId2" cstate="print"/>
          <a:srcRect/>
          <a:stretch>
            <a:fillRect/>
          </a:stretch>
        </p:blipFill>
        <p:spPr bwMode="auto">
          <a:xfrm>
            <a:off x="971600" y="3573016"/>
            <a:ext cx="1800200" cy="2747430"/>
          </a:xfrm>
          <a:prstGeom prst="rect">
            <a:avLst/>
          </a:prstGeom>
          <a:noFill/>
        </p:spPr>
      </p:pic>
      <p:pic>
        <p:nvPicPr>
          <p:cNvPr id="17412" name="Picture 4" descr="C:\Users\NADYA\Desktop\мои папки\английский для малышей\методическое пособие\кто где живет\1f036569642bae6178d1ca3582fd67a7.jpg"/>
          <p:cNvPicPr>
            <a:picLocks noChangeAspect="1" noChangeArrowheads="1"/>
          </p:cNvPicPr>
          <p:nvPr/>
        </p:nvPicPr>
        <p:blipFill>
          <a:blip r:embed="rId3" cstate="print"/>
          <a:srcRect/>
          <a:stretch>
            <a:fillRect/>
          </a:stretch>
        </p:blipFill>
        <p:spPr bwMode="auto">
          <a:xfrm>
            <a:off x="5004048" y="476672"/>
            <a:ext cx="4139952" cy="631090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normAutofit fontScale="90000"/>
          </a:bodyPr>
          <a:lstStyle/>
          <a:p>
            <a:r>
              <a:rPr lang="ru-RU" b="1" dirty="0" smtClean="0"/>
              <a:t>Словари антонимов</a:t>
            </a:r>
            <a:endParaRPr lang="ru-RU" dirty="0"/>
          </a:p>
        </p:txBody>
      </p:sp>
      <p:sp>
        <p:nvSpPr>
          <p:cNvPr id="3" name="Содержимое 2"/>
          <p:cNvSpPr>
            <a:spLocks noGrp="1"/>
          </p:cNvSpPr>
          <p:nvPr>
            <p:ph sz="quarter" idx="1"/>
          </p:nvPr>
        </p:nvSpPr>
        <p:spPr>
          <a:xfrm>
            <a:off x="457200" y="1124744"/>
            <a:ext cx="7211144" cy="5349208"/>
          </a:xfrm>
        </p:spPr>
        <p:txBody>
          <a:bodyPr>
            <a:normAutofit/>
          </a:bodyPr>
          <a:lstStyle/>
          <a:p>
            <a:r>
              <a:rPr lang="ru-RU" sz="1700" b="1" dirty="0" smtClean="0">
                <a:latin typeface="Times New Roman" pitchFamily="18" charset="0"/>
                <a:cs typeface="Times New Roman" pitchFamily="18" charset="0"/>
              </a:rPr>
              <a:t>Словари антонимов</a:t>
            </a:r>
            <a:r>
              <a:rPr lang="ru-RU" sz="1700" dirty="0" smtClean="0">
                <a:latin typeface="Times New Roman" pitchFamily="18" charset="0"/>
                <a:cs typeface="Times New Roman" pitchFamily="18" charset="0"/>
              </a:rPr>
              <a:t> – лингвистические словари-справочники, в которых дается описание антонимов. Основные задачи словарей антонимов:</a:t>
            </a:r>
          </a:p>
          <a:p>
            <a:pPr lvl="1"/>
            <a:r>
              <a:rPr lang="ru-RU" sz="1700" dirty="0" smtClean="0">
                <a:latin typeface="Times New Roman" pitchFamily="18" charset="0"/>
                <a:cs typeface="Times New Roman" pitchFamily="18" charset="0"/>
              </a:rPr>
              <a:t>Систематизированное представление лексических единиц с противоположными значениями (включая фразеологию).</a:t>
            </a:r>
          </a:p>
          <a:p>
            <a:pPr lvl="1"/>
            <a:r>
              <a:rPr lang="ru-RU" sz="1700" dirty="0" smtClean="0">
                <a:latin typeface="Times New Roman" pitchFamily="18" charset="0"/>
                <a:cs typeface="Times New Roman" pitchFamily="18" charset="0"/>
              </a:rPr>
              <a:t>Анализ семантики антонимических пар (парадигм).</a:t>
            </a:r>
          </a:p>
          <a:p>
            <a:pPr lvl="1"/>
            <a:r>
              <a:rPr lang="ru-RU" sz="1700" dirty="0" smtClean="0">
                <a:latin typeface="Times New Roman" pitchFamily="18" charset="0"/>
                <a:cs typeface="Times New Roman" pitchFamily="18" charset="0"/>
              </a:rPr>
              <a:t>Фиксация и анализ характерных закономерностей употребления соотносительных антонимов, их связь с синонимами.</a:t>
            </a:r>
          </a:p>
          <a:p>
            <a:r>
              <a:rPr lang="ru-RU" sz="1700" dirty="0" smtClean="0">
                <a:latin typeface="Times New Roman" pitchFamily="18" charset="0"/>
                <a:cs typeface="Times New Roman" pitchFamily="18" charset="0"/>
              </a:rPr>
              <a:t>Составление словарей антонимов русского языка не имеет давних традиций, хотя в течение длительного времени антонимы фиксировали толковые словари и особенно синонимические словари. Не случайно многие словари, особенно в </a:t>
            </a:r>
            <a:r>
              <a:rPr lang="ru-RU" sz="1700" dirty="0" err="1" smtClean="0">
                <a:latin typeface="Times New Roman" pitchFamily="18" charset="0"/>
                <a:cs typeface="Times New Roman" pitchFamily="18" charset="0"/>
              </a:rPr>
              <a:t>западно-европейской</a:t>
            </a:r>
            <a:r>
              <a:rPr lang="ru-RU" sz="1700" dirty="0" smtClean="0">
                <a:latin typeface="Times New Roman" pitchFamily="18" charset="0"/>
                <a:cs typeface="Times New Roman" pitchFamily="18" charset="0"/>
              </a:rPr>
              <a:t> традиции, называются «Словарь синонимов и антонимов».</a:t>
            </a:r>
          </a:p>
          <a:p>
            <a:pPr algn="r"/>
            <a:r>
              <a:rPr lang="ru-RU" sz="1600" i="1" dirty="0" smtClean="0"/>
              <a:t>В 70-е гг. были изданы три словаря антонимов: «Словарь антонимов русского языка» Л. А. Введенской (Ростов-на-Дону, 1971); «Словарь антонимов русского языка» Н. П. Колесникова (Тбилиси, 1972); «Словарь антонимов русского языка» М. Р. Львова (М., 1978).</a:t>
            </a:r>
          </a:p>
          <a:p>
            <a:endParaRPr lang="ru-RU" dirty="0"/>
          </a:p>
        </p:txBody>
      </p:sp>
      <p:pic>
        <p:nvPicPr>
          <p:cNvPr id="1026" name="Picture 2" descr="C:\Users\NADYA\Downloads\скачанные файлы (4).jpg"/>
          <p:cNvPicPr>
            <a:picLocks noChangeAspect="1" noChangeArrowheads="1"/>
          </p:cNvPicPr>
          <p:nvPr/>
        </p:nvPicPr>
        <p:blipFill>
          <a:blip r:embed="rId2" cstate="print"/>
          <a:srcRect/>
          <a:stretch>
            <a:fillRect/>
          </a:stretch>
        </p:blipFill>
        <p:spPr bwMode="auto">
          <a:xfrm>
            <a:off x="7236296" y="188640"/>
            <a:ext cx="1790700" cy="25527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7467600" cy="720080"/>
          </a:xfrm>
        </p:spPr>
        <p:txBody>
          <a:bodyPr>
            <a:normAutofit fontScale="90000"/>
          </a:bodyPr>
          <a:lstStyle/>
          <a:p>
            <a:r>
              <a:rPr lang="ru-RU" b="1" dirty="0" smtClean="0"/>
              <a:t>Словари лингвистических терминов</a:t>
            </a:r>
            <a:endParaRPr lang="ru-RU" dirty="0"/>
          </a:p>
        </p:txBody>
      </p:sp>
      <p:sp>
        <p:nvSpPr>
          <p:cNvPr id="3" name="Содержимое 2"/>
          <p:cNvSpPr>
            <a:spLocks noGrp="1"/>
          </p:cNvSpPr>
          <p:nvPr>
            <p:ph sz="quarter" idx="1"/>
          </p:nvPr>
        </p:nvSpPr>
        <p:spPr>
          <a:xfrm>
            <a:off x="457200" y="980728"/>
            <a:ext cx="7467600" cy="5493224"/>
          </a:xfrm>
        </p:spPr>
        <p:txBody>
          <a:bodyPr>
            <a:normAutofit fontScale="92500" lnSpcReduction="10000"/>
          </a:bodyPr>
          <a:lstStyle/>
          <a:p>
            <a:r>
              <a:rPr lang="ru-RU" sz="2100" b="1" dirty="0" smtClean="0">
                <a:latin typeface="Times New Roman" pitchFamily="18" charset="0"/>
                <a:cs typeface="Times New Roman" pitchFamily="18" charset="0"/>
              </a:rPr>
              <a:t>Словари лингвистических терминов</a:t>
            </a:r>
            <a:r>
              <a:rPr lang="ru-RU" sz="2100" dirty="0" smtClean="0">
                <a:latin typeface="Times New Roman" pitchFamily="18" charset="0"/>
                <a:cs typeface="Times New Roman" pitchFamily="18" charset="0"/>
              </a:rPr>
              <a:t> – разновидность отраслевых энциклопедических словарей.</a:t>
            </a:r>
          </a:p>
          <a:p>
            <a:r>
              <a:rPr lang="ru-RU" sz="2100" dirty="0" smtClean="0">
                <a:latin typeface="Times New Roman" pitchFamily="18" charset="0"/>
                <a:cs typeface="Times New Roman" pitchFamily="18" charset="0"/>
              </a:rPr>
              <a:t>Возникновение словарей этого типа относится к концу XIX в. До этого лингвистическая терминология отражалась в более широких справочниках: энциклопедиях, толковых словарях общеупотребительного языка и т.п.</a:t>
            </a:r>
          </a:p>
          <a:p>
            <a:r>
              <a:rPr lang="ru-RU" sz="2100" dirty="0" smtClean="0">
                <a:latin typeface="Times New Roman" pitchFamily="18" charset="0"/>
                <a:cs typeface="Times New Roman" pitchFamily="18" charset="0"/>
              </a:rPr>
              <a:t>Особое место среди словарей лингвистических терминов занимает </a:t>
            </a:r>
            <a:r>
              <a:rPr lang="ru-RU" sz="2100" i="1" dirty="0" smtClean="0">
                <a:latin typeface="Times New Roman" pitchFamily="18" charset="0"/>
                <a:cs typeface="Times New Roman" pitchFamily="18" charset="0"/>
              </a:rPr>
              <a:t>словарь О. С. Ахмановой </a:t>
            </a:r>
            <a:r>
              <a:rPr lang="ru-RU" sz="2100" dirty="0" smtClean="0">
                <a:latin typeface="Times New Roman" pitchFamily="18" charset="0"/>
                <a:cs typeface="Times New Roman" pitchFamily="18" charset="0"/>
              </a:rPr>
              <a:t>(1966; 7 000 терминов). Он представляет собой не только обобщение всего предшествующего терминологического опыта, но и новый тип словаря, сочетающий одновременно толкование термина, перевод его на четыре языка, иллюстрации реального функционирования термина и подобное. Сопоставление терминов с терминами следующих языков: английским, французским, немецким и испанским.</a:t>
            </a:r>
          </a:p>
          <a:p>
            <a:r>
              <a:rPr lang="ru-RU" sz="2100" dirty="0" smtClean="0">
                <a:latin typeface="Times New Roman" pitchFamily="18" charset="0"/>
                <a:cs typeface="Times New Roman" pitchFamily="18" charset="0"/>
              </a:rPr>
              <a:t>В качестве пособия для учителей средней школы издан </a:t>
            </a:r>
            <a:r>
              <a:rPr lang="ru-RU" sz="2100" i="1" dirty="0" smtClean="0">
                <a:latin typeface="Times New Roman" pitchFamily="18" charset="0"/>
                <a:cs typeface="Times New Roman" pitchFamily="18" charset="0"/>
              </a:rPr>
              <a:t>«Словарь-справочник лингвистических терминов» Д. Э. Розенталя и М. А. Теленковой (М., 1975), </a:t>
            </a:r>
            <a:r>
              <a:rPr lang="ru-RU" sz="2100" dirty="0" smtClean="0">
                <a:latin typeface="Times New Roman" pitchFamily="18" charset="0"/>
                <a:cs typeface="Times New Roman" pitchFamily="18" charset="0"/>
              </a:rPr>
              <a:t>в котором разъясняются термины лексики, фразеологии, фонетики, графики, орфографии, морфологии, синтаксиса, стилистики, пунктуации применительно к школьной практике.</a:t>
            </a:r>
          </a:p>
          <a:p>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922114"/>
          </a:xfrm>
        </p:spPr>
        <p:txBody>
          <a:bodyPr>
            <a:normAutofit fontScale="90000"/>
          </a:bodyPr>
          <a:lstStyle/>
          <a:p>
            <a:r>
              <a:rPr lang="ru-RU" b="1" dirty="0" smtClean="0"/>
              <a:t>О.С. Ахманова </a:t>
            </a:r>
            <a:r>
              <a:rPr lang="ru-RU" b="1" dirty="0" err="1" smtClean="0"/>
              <a:t>Cловарь</a:t>
            </a:r>
            <a:r>
              <a:rPr lang="ru-RU" b="1" dirty="0" smtClean="0"/>
              <a:t> лингвистических терминов</a:t>
            </a:r>
            <a:endParaRPr lang="ru-RU" dirty="0"/>
          </a:p>
        </p:txBody>
      </p:sp>
      <p:sp>
        <p:nvSpPr>
          <p:cNvPr id="3" name="Содержимое 2"/>
          <p:cNvSpPr>
            <a:spLocks noGrp="1"/>
          </p:cNvSpPr>
          <p:nvPr>
            <p:ph sz="quarter" idx="1"/>
          </p:nvPr>
        </p:nvSpPr>
        <p:spPr>
          <a:xfrm>
            <a:off x="457200" y="1268760"/>
            <a:ext cx="6059016" cy="5205192"/>
          </a:xfrm>
        </p:spPr>
        <p:txBody>
          <a:bodyPr>
            <a:normAutofit fontScale="70000" lnSpcReduction="20000"/>
          </a:bodyPr>
          <a:lstStyle/>
          <a:p>
            <a:r>
              <a:rPr lang="ru-RU" sz="2200" dirty="0" smtClean="0">
                <a:latin typeface="Times New Roman" pitchFamily="18" charset="0"/>
                <a:cs typeface="Times New Roman" pitchFamily="18" charset="0"/>
              </a:rPr>
              <a:t>ПРИСТАВКА. То же, что префикс. Приставка глагольная. Приставка именная. Приставка </a:t>
            </a:r>
            <a:r>
              <a:rPr lang="ru-RU" sz="2200" dirty="0" err="1" smtClean="0">
                <a:latin typeface="Times New Roman" pitchFamily="18" charset="0"/>
                <a:cs typeface="Times New Roman" pitchFamily="18" charset="0"/>
              </a:rPr>
              <a:t>приглагольная</a:t>
            </a:r>
            <a:r>
              <a:rPr lang="ru-RU" sz="2200" dirty="0" smtClean="0">
                <a:latin typeface="Times New Roman" pitchFamily="18" charset="0"/>
                <a:cs typeface="Times New Roman" pitchFamily="18" charset="0"/>
              </a:rPr>
              <a:t>. Приставка двойная англ. </a:t>
            </a:r>
            <a:r>
              <a:rPr lang="ru-RU" sz="2200" dirty="0" err="1" smtClean="0">
                <a:latin typeface="Times New Roman" pitchFamily="18" charset="0"/>
                <a:cs typeface="Times New Roman" pitchFamily="18" charset="0"/>
              </a:rPr>
              <a:t>double</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prefix</a:t>
            </a:r>
            <a:r>
              <a:rPr lang="ru-RU" sz="2200" dirty="0" smtClean="0">
                <a:latin typeface="Times New Roman" pitchFamily="18" charset="0"/>
                <a:cs typeface="Times New Roman" pitchFamily="18" charset="0"/>
              </a:rPr>
              <a:t>. Сочетание двух приставок, воспринимаемое как одна приставка, </a:t>
            </a:r>
            <a:r>
              <a:rPr lang="ru-RU" sz="2200" dirty="0" err="1" smtClean="0">
                <a:latin typeface="Times New Roman" pitchFamily="18" charset="0"/>
                <a:cs typeface="Times New Roman" pitchFamily="18" charset="0"/>
              </a:rPr>
              <a:t>сз</a:t>
            </a:r>
            <a:r>
              <a:rPr lang="ru-RU" sz="2200" dirty="0" smtClean="0">
                <a:latin typeface="Times New Roman" pitchFamily="18" charset="0"/>
                <a:cs typeface="Times New Roman" pitchFamily="18" charset="0"/>
              </a:rPr>
              <a:t> Русск. </a:t>
            </a:r>
            <a:r>
              <a:rPr lang="ru-RU" sz="2200" dirty="0" err="1" smtClean="0">
                <a:latin typeface="Times New Roman" pitchFamily="18" charset="0"/>
                <a:cs typeface="Times New Roman" pitchFamily="18" charset="0"/>
              </a:rPr>
              <a:t>повыкидать</a:t>
            </a:r>
            <a:r>
              <a:rPr lang="ru-RU" sz="2200" dirty="0" smtClean="0">
                <a:latin typeface="Times New Roman" pitchFamily="18" charset="0"/>
                <a:cs typeface="Times New Roman" pitchFamily="18" charset="0"/>
              </a:rPr>
              <a:t>, понабраться. Приставка наречная англ. </a:t>
            </a:r>
            <a:r>
              <a:rPr lang="ru-RU" sz="2200" dirty="0" err="1" smtClean="0">
                <a:latin typeface="Times New Roman" pitchFamily="18" charset="0"/>
                <a:cs typeface="Times New Roman" pitchFamily="18" charset="0"/>
              </a:rPr>
              <a:t>adverbial</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prefix</a:t>
            </a:r>
            <a:r>
              <a:rPr lang="ru-RU" sz="2200" dirty="0" smtClean="0">
                <a:latin typeface="Times New Roman" pitchFamily="18" charset="0"/>
                <a:cs typeface="Times New Roman" pitchFamily="18" charset="0"/>
              </a:rPr>
              <a:t>. Предлог в составе наречных фразеологических единиц,  Русск. (передать) на словах, (меняться) на глазах, (читать) про себя.</a:t>
            </a:r>
          </a:p>
          <a:p>
            <a:r>
              <a:rPr lang="ru-RU" sz="2200" dirty="0" smtClean="0">
                <a:latin typeface="Times New Roman" pitchFamily="18" charset="0"/>
                <a:cs typeface="Times New Roman" pitchFamily="18" charset="0"/>
              </a:rPr>
              <a:t>ПРЕФИКС (</a:t>
            </a:r>
            <a:r>
              <a:rPr lang="ru-RU" sz="2200" dirty="0" err="1" smtClean="0">
                <a:latin typeface="Times New Roman" pitchFamily="18" charset="0"/>
                <a:cs typeface="Times New Roman" pitchFamily="18" charset="0"/>
              </a:rPr>
              <a:t>предоснова</a:t>
            </a:r>
            <a:r>
              <a:rPr lang="ru-RU" sz="2200" dirty="0" smtClean="0">
                <a:latin typeface="Times New Roman" pitchFamily="18" charset="0"/>
                <a:cs typeface="Times New Roman" pitchFamily="18" charset="0"/>
              </a:rPr>
              <a:t>, приставка, префиксальная морфема, приставочная морфема) англ. </a:t>
            </a:r>
            <a:r>
              <a:rPr lang="ru-RU" sz="2200" dirty="0" err="1" smtClean="0">
                <a:latin typeface="Times New Roman" pitchFamily="18" charset="0"/>
                <a:cs typeface="Times New Roman" pitchFamily="18" charset="0"/>
              </a:rPr>
              <a:t>prefix</a:t>
            </a:r>
            <a:r>
              <a:rPr lang="ru-RU" sz="2200" dirty="0" smtClean="0">
                <a:latin typeface="Times New Roman" pitchFamily="18" charset="0"/>
                <a:cs typeface="Times New Roman" pitchFamily="18" charset="0"/>
              </a:rPr>
              <a:t>, фр. </a:t>
            </a:r>
            <a:r>
              <a:rPr lang="ru-RU" sz="2200" dirty="0" err="1" smtClean="0">
                <a:latin typeface="Times New Roman" pitchFamily="18" charset="0"/>
                <a:cs typeface="Times New Roman" pitchFamily="18" charset="0"/>
              </a:rPr>
              <a:t>préfixe</a:t>
            </a:r>
            <a:r>
              <a:rPr lang="ru-RU" sz="2200" dirty="0" smtClean="0">
                <a:latin typeface="Times New Roman" pitchFamily="18" charset="0"/>
                <a:cs typeface="Times New Roman" pitchFamily="18" charset="0"/>
              </a:rPr>
              <a:t>, нем. </a:t>
            </a:r>
            <a:r>
              <a:rPr lang="ru-RU" sz="2200" dirty="0" err="1" smtClean="0">
                <a:latin typeface="Times New Roman" pitchFamily="18" charset="0"/>
                <a:cs typeface="Times New Roman" pitchFamily="18" charset="0"/>
              </a:rPr>
              <a:t>Präfix</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ucn</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prefijo</a:t>
            </a:r>
            <a:r>
              <a:rPr lang="ru-RU" sz="2200" dirty="0" smtClean="0">
                <a:latin typeface="Times New Roman" pitchFamily="18" charset="0"/>
                <a:cs typeface="Times New Roman" pitchFamily="18" charset="0"/>
              </a:rPr>
              <a:t>.</a:t>
            </a:r>
          </a:p>
          <a:p>
            <a:r>
              <a:rPr lang="ru-RU" sz="2200" dirty="0" smtClean="0">
                <a:latin typeface="Times New Roman" pitchFamily="18" charset="0"/>
                <a:cs typeface="Times New Roman" pitchFamily="18" charset="0"/>
              </a:rPr>
              <a:t>Выделяющаяся в составе словоформы </a:t>
            </a:r>
            <a:r>
              <a:rPr lang="ru-RU" sz="2200" dirty="0" err="1" smtClean="0">
                <a:latin typeface="Times New Roman" pitchFamily="18" charset="0"/>
                <a:cs typeface="Times New Roman" pitchFamily="18" charset="0"/>
              </a:rPr>
              <a:t>докорневая</a:t>
            </a:r>
            <a:r>
              <a:rPr lang="ru-RU" sz="2200" dirty="0" smtClean="0">
                <a:latin typeface="Times New Roman" pitchFamily="18" charset="0"/>
                <a:cs typeface="Times New Roman" pitchFamily="18" charset="0"/>
              </a:rPr>
              <a:t> (т. е. предшествующая корню) аффиксальная морфема, имеющая (в индоевропейских языках) преимущественно словообразовательный характер; ср. инфикс, суффикс (в 1 знач.). Префикс видовой. Префикс формообразующий. Префикс отрицательный (префикс негативный) англ. </a:t>
            </a:r>
            <a:r>
              <a:rPr lang="ru-RU" sz="2200" dirty="0" err="1" smtClean="0">
                <a:latin typeface="Times New Roman" pitchFamily="18" charset="0"/>
                <a:cs typeface="Times New Roman" pitchFamily="18" charset="0"/>
              </a:rPr>
              <a:t>negative</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prefix</a:t>
            </a:r>
            <a:r>
              <a:rPr lang="ru-RU" sz="2200" dirty="0" smtClean="0">
                <a:latin typeface="Times New Roman" pitchFamily="18" charset="0"/>
                <a:cs typeface="Times New Roman" pitchFamily="18" charset="0"/>
              </a:rPr>
              <a:t>. Приставка, ' сообщающая слову значение, противоположное тому, которое выражается ОСНОВОЙ, = Русск. не- в неинтересный, без- в безрадостный. Префикс пустой (</a:t>
            </a:r>
            <a:r>
              <a:rPr lang="ru-RU" sz="2200" dirty="0" err="1" smtClean="0">
                <a:latin typeface="Times New Roman" pitchFamily="18" charset="0"/>
                <a:cs typeface="Times New Roman" pitchFamily="18" charset="0"/>
              </a:rPr>
              <a:t>пустой</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преверб</a:t>
            </a:r>
            <a:r>
              <a:rPr lang="ru-RU" sz="2200" dirty="0" smtClean="0">
                <a:latin typeface="Times New Roman" pitchFamily="18" charset="0"/>
                <a:cs typeface="Times New Roman" pitchFamily="18" charset="0"/>
              </a:rPr>
              <a:t>) англ. </a:t>
            </a:r>
            <a:r>
              <a:rPr lang="ru-RU" sz="2200" dirty="0" err="1" smtClean="0">
                <a:latin typeface="Times New Roman" pitchFamily="18" charset="0"/>
                <a:cs typeface="Times New Roman" pitchFamily="18" charset="0"/>
              </a:rPr>
              <a:t>empty</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preverb</a:t>
            </a:r>
            <a:r>
              <a:rPr lang="ru-RU" sz="2200" dirty="0" smtClean="0">
                <a:latin typeface="Times New Roman" pitchFamily="18" charset="0"/>
                <a:cs typeface="Times New Roman" pitchFamily="18" charset="0"/>
              </a:rPr>
              <a:t>, фр. </a:t>
            </a:r>
            <a:r>
              <a:rPr lang="ru-RU" sz="2200" dirty="0" err="1" smtClean="0">
                <a:latin typeface="Times New Roman" pitchFamily="18" charset="0"/>
                <a:cs typeface="Times New Roman" pitchFamily="18" charset="0"/>
              </a:rPr>
              <a:t>préverbe</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vide</a:t>
            </a:r>
            <a:r>
              <a:rPr lang="ru-RU" sz="2200" dirty="0" smtClean="0">
                <a:latin typeface="Times New Roman" pitchFamily="18" charset="0"/>
                <a:cs typeface="Times New Roman" pitchFamily="18" charset="0"/>
              </a:rPr>
              <a:t>, нем. </a:t>
            </a:r>
            <a:r>
              <a:rPr lang="ru-RU" sz="2200" dirty="0" err="1" smtClean="0">
                <a:latin typeface="Times New Roman" pitchFamily="18" charset="0"/>
                <a:cs typeface="Times New Roman" pitchFamily="18" charset="0"/>
              </a:rPr>
              <a:t>leeres</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Präverbium</a:t>
            </a:r>
            <a:r>
              <a:rPr lang="ru-RU" sz="2200" dirty="0" smtClean="0">
                <a:latin typeface="Times New Roman" pitchFamily="18" charset="0"/>
                <a:cs typeface="Times New Roman" pitchFamily="18" charset="0"/>
              </a:rPr>
              <a:t>. Глагольная приставка, лишенная собственного лексического (вещественного) значения и выступающая лишь как показатель вида,  Русск. с- в сделать, на- в написать.</a:t>
            </a:r>
          </a:p>
          <a:p>
            <a:endParaRPr lang="ru-RU" dirty="0"/>
          </a:p>
        </p:txBody>
      </p:sp>
      <p:pic>
        <p:nvPicPr>
          <p:cNvPr id="3074" name="Picture 2" descr="C:\Users\NADYA\Downloads\9066632.jpg"/>
          <p:cNvPicPr>
            <a:picLocks noChangeAspect="1" noChangeArrowheads="1"/>
          </p:cNvPicPr>
          <p:nvPr/>
        </p:nvPicPr>
        <p:blipFill>
          <a:blip r:embed="rId2" cstate="print"/>
          <a:srcRect/>
          <a:stretch>
            <a:fillRect/>
          </a:stretch>
        </p:blipFill>
        <p:spPr bwMode="auto">
          <a:xfrm>
            <a:off x="6516216" y="1412776"/>
            <a:ext cx="2523744" cy="380390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7467600" cy="792088"/>
          </a:xfrm>
        </p:spPr>
        <p:txBody>
          <a:bodyPr/>
          <a:lstStyle/>
          <a:p>
            <a:r>
              <a:rPr lang="ru-RU" b="1" dirty="0" smtClean="0"/>
              <a:t>Словари неологизмов</a:t>
            </a:r>
            <a:endParaRPr lang="ru-RU" dirty="0"/>
          </a:p>
        </p:txBody>
      </p:sp>
      <p:sp>
        <p:nvSpPr>
          <p:cNvPr id="3" name="Содержимое 2"/>
          <p:cNvSpPr>
            <a:spLocks noGrp="1"/>
          </p:cNvSpPr>
          <p:nvPr>
            <p:ph sz="quarter" idx="1"/>
          </p:nvPr>
        </p:nvSpPr>
        <p:spPr>
          <a:xfrm>
            <a:off x="457200" y="1124744"/>
            <a:ext cx="7211144" cy="5349208"/>
          </a:xfrm>
        </p:spPr>
        <p:txBody>
          <a:bodyPr>
            <a:normAutofit fontScale="47500" lnSpcReduction="20000"/>
          </a:bodyPr>
          <a:lstStyle/>
          <a:p>
            <a:r>
              <a:rPr lang="ru-RU" sz="3400" b="1" dirty="0" smtClean="0">
                <a:latin typeface="Times New Roman" pitchFamily="18" charset="0"/>
                <a:cs typeface="Times New Roman" pitchFamily="18" charset="0"/>
              </a:rPr>
              <a:t>Словари неологизмов</a:t>
            </a:r>
            <a:r>
              <a:rPr lang="ru-RU" sz="3400" dirty="0" smtClean="0">
                <a:latin typeface="Times New Roman" pitchFamily="18" charset="0"/>
                <a:cs typeface="Times New Roman" pitchFamily="18" charset="0"/>
              </a:rPr>
              <a:t> описывают слова, значения слов или сочетания слов, появившиеся в определенный период времени или употребленные только один раз (окказионализмы). В развитых языках количество неологизмов, зафиксированных в газетах и журналах в течение одного года, составляет десятки тысяч.</a:t>
            </a:r>
          </a:p>
          <a:p>
            <a:r>
              <a:rPr lang="ru-RU" sz="3400" dirty="0" smtClean="0">
                <a:latin typeface="Times New Roman" pitchFamily="18" charset="0"/>
                <a:cs typeface="Times New Roman" pitchFamily="18" charset="0"/>
              </a:rPr>
              <a:t>Неологизм (от греч. </a:t>
            </a:r>
            <a:r>
              <a:rPr lang="ru-RU" sz="3400" dirty="0" err="1" smtClean="0">
                <a:latin typeface="Times New Roman" pitchFamily="18" charset="0"/>
                <a:cs typeface="Times New Roman" pitchFamily="18" charset="0"/>
              </a:rPr>
              <a:t>neos</a:t>
            </a:r>
            <a:r>
              <a:rPr lang="ru-RU" sz="3400" dirty="0" smtClean="0">
                <a:latin typeface="Times New Roman" pitchFamily="18" charset="0"/>
                <a:cs typeface="Times New Roman" pitchFamily="18" charset="0"/>
              </a:rPr>
              <a:t> – новый и </a:t>
            </a:r>
            <a:r>
              <a:rPr lang="ru-RU" sz="3400" dirty="0" err="1" smtClean="0">
                <a:latin typeface="Times New Roman" pitchFamily="18" charset="0"/>
                <a:cs typeface="Times New Roman" pitchFamily="18" charset="0"/>
              </a:rPr>
              <a:t>logos</a:t>
            </a:r>
            <a:r>
              <a:rPr lang="ru-RU" sz="3400" dirty="0" smtClean="0">
                <a:latin typeface="Times New Roman" pitchFamily="18" charset="0"/>
                <a:cs typeface="Times New Roman" pitchFamily="18" charset="0"/>
              </a:rPr>
              <a:t> – слово) – буквально «новое слово». К неологизмам относятся единичные слова, сложные слова (</a:t>
            </a:r>
            <a:r>
              <a:rPr lang="ru-RU" sz="3400" i="1" dirty="0" smtClean="0">
                <a:latin typeface="Times New Roman" pitchFamily="18" charset="0"/>
                <a:cs typeface="Times New Roman" pitchFamily="18" charset="0"/>
              </a:rPr>
              <a:t>звездоплаватель, ракета-носитель</a:t>
            </a:r>
            <a:r>
              <a:rPr lang="ru-RU" sz="3400" dirty="0" smtClean="0">
                <a:latin typeface="Times New Roman" pitchFamily="18" charset="0"/>
                <a:cs typeface="Times New Roman" pitchFamily="18" charset="0"/>
              </a:rPr>
              <a:t>); устойчивые словосочетания с признаками </a:t>
            </a:r>
            <a:r>
              <a:rPr lang="ru-RU" sz="3400" dirty="0" err="1" smtClean="0">
                <a:latin typeface="Times New Roman" pitchFamily="18" charset="0"/>
                <a:cs typeface="Times New Roman" pitchFamily="18" charset="0"/>
              </a:rPr>
              <a:t>терминологичности</a:t>
            </a:r>
            <a:r>
              <a:rPr lang="ru-RU" sz="3400" dirty="0" smtClean="0">
                <a:latin typeface="Times New Roman" pitchFamily="18" charset="0"/>
                <a:cs typeface="Times New Roman" pitchFamily="18" charset="0"/>
              </a:rPr>
              <a:t> (</a:t>
            </a:r>
            <a:r>
              <a:rPr lang="ru-RU" sz="3400" i="1" dirty="0" smtClean="0">
                <a:latin typeface="Times New Roman" pitchFamily="18" charset="0"/>
                <a:cs typeface="Times New Roman" pitchFamily="18" charset="0"/>
              </a:rPr>
              <a:t>торговая сеть, служба быта, космический корабль, вывести на орбиту</a:t>
            </a:r>
            <a:r>
              <a:rPr lang="ru-RU" sz="3400" dirty="0" smtClean="0">
                <a:latin typeface="Times New Roman" pitchFamily="18" charset="0"/>
                <a:cs typeface="Times New Roman" pitchFamily="18" charset="0"/>
              </a:rPr>
              <a:t>); речевые обороты (</a:t>
            </a:r>
            <a:r>
              <a:rPr lang="ru-RU" sz="3400" i="1" dirty="0" smtClean="0">
                <a:latin typeface="Times New Roman" pitchFamily="18" charset="0"/>
                <a:cs typeface="Times New Roman" pitchFamily="18" charset="0"/>
              </a:rPr>
              <a:t>новое мышление, человеческий фактор</a:t>
            </a:r>
            <a:r>
              <a:rPr lang="ru-RU" sz="3400" dirty="0" smtClean="0">
                <a:latin typeface="Times New Roman" pitchFamily="18" charset="0"/>
                <a:cs typeface="Times New Roman" pitchFamily="18" charset="0"/>
              </a:rPr>
              <a:t>). Неологизмы, воспринятые общелитературным языком, в своем большинстве не являются стилистически окрашенными словами, они прямо и непосредственно обозначают новые предметы, явления, понятия.</a:t>
            </a:r>
          </a:p>
          <a:p>
            <a:r>
              <a:rPr lang="ru-RU" sz="3400" dirty="0" smtClean="0">
                <a:latin typeface="Times New Roman" pitchFamily="18" charset="0"/>
                <a:cs typeface="Times New Roman" pitchFamily="18" charset="0"/>
              </a:rPr>
              <a:t>Непременные признаки неологизмов – их свежесть и новизна. Однако это признаки временные, поскольку обычно неологизмы быстро усваиваются языком, становятся привычными для его носителей и теряют эти первоначальные признаки (ср., например, быстрое вхождение в речевой обиход таких поначалу новых слов, как </a:t>
            </a:r>
            <a:r>
              <a:rPr lang="ru-RU" sz="3400" i="1" dirty="0" smtClean="0">
                <a:latin typeface="Times New Roman" pitchFamily="18" charset="0"/>
                <a:cs typeface="Times New Roman" pitchFamily="18" charset="0"/>
              </a:rPr>
              <a:t>космонавт, космовидение, лазер, ротапринт, транзистор</a:t>
            </a:r>
            <a:r>
              <a:rPr lang="ru-RU" sz="3400" dirty="0" smtClean="0">
                <a:latin typeface="Times New Roman" pitchFamily="18" charset="0"/>
                <a:cs typeface="Times New Roman" pitchFamily="18" charset="0"/>
              </a:rPr>
              <a:t>). Подобные слова «в ранг» неологизмов попадают только в смысле историческом, и, следовательно, в синхронном плане они обычно нейтральны.</a:t>
            </a:r>
          </a:p>
          <a:p>
            <a:endParaRPr lang="ru-RU" dirty="0"/>
          </a:p>
        </p:txBody>
      </p:sp>
      <p:pic>
        <p:nvPicPr>
          <p:cNvPr id="4098" name="Picture 2" descr="C:\Users\NADYA\Downloads\78_0025.jpg"/>
          <p:cNvPicPr>
            <a:picLocks noChangeAspect="1" noChangeArrowheads="1"/>
          </p:cNvPicPr>
          <p:nvPr/>
        </p:nvPicPr>
        <p:blipFill>
          <a:blip r:embed="rId2" cstate="print"/>
          <a:srcRect/>
          <a:stretch>
            <a:fillRect/>
          </a:stretch>
        </p:blipFill>
        <p:spPr bwMode="auto">
          <a:xfrm>
            <a:off x="7715250" y="548680"/>
            <a:ext cx="1428750" cy="2152650"/>
          </a:xfrm>
          <a:prstGeom prst="rect">
            <a:avLst/>
          </a:prstGeom>
          <a:noFill/>
        </p:spPr>
      </p:pic>
      <p:pic>
        <p:nvPicPr>
          <p:cNvPr id="4099" name="Picture 3" descr="C:\Users\NADYA\Downloads\скачанные файлы (5).jpg"/>
          <p:cNvPicPr>
            <a:picLocks noChangeAspect="1" noChangeArrowheads="1"/>
          </p:cNvPicPr>
          <p:nvPr/>
        </p:nvPicPr>
        <p:blipFill>
          <a:blip r:embed="rId3" cstate="print"/>
          <a:srcRect/>
          <a:stretch>
            <a:fillRect/>
          </a:stretch>
        </p:blipFill>
        <p:spPr bwMode="auto">
          <a:xfrm>
            <a:off x="7503273" y="3356992"/>
            <a:ext cx="1640727" cy="230425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NADYA\Downloads\Novye slova.jpg"/>
          <p:cNvPicPr>
            <a:picLocks noChangeAspect="1" noChangeArrowheads="1"/>
          </p:cNvPicPr>
          <p:nvPr/>
        </p:nvPicPr>
        <p:blipFill>
          <a:blip r:embed="rId2" cstate="print"/>
          <a:srcRect/>
          <a:stretch>
            <a:fillRect/>
          </a:stretch>
        </p:blipFill>
        <p:spPr bwMode="auto">
          <a:xfrm>
            <a:off x="1691680" y="0"/>
            <a:ext cx="1464561" cy="2132856"/>
          </a:xfrm>
          <a:prstGeom prst="rect">
            <a:avLst/>
          </a:prstGeom>
          <a:noFill/>
        </p:spPr>
      </p:pic>
      <p:sp>
        <p:nvSpPr>
          <p:cNvPr id="3" name="Содержимое 2"/>
          <p:cNvSpPr>
            <a:spLocks noGrp="1"/>
          </p:cNvSpPr>
          <p:nvPr>
            <p:ph sz="quarter" idx="1"/>
          </p:nvPr>
        </p:nvSpPr>
        <p:spPr>
          <a:xfrm>
            <a:off x="179512" y="1340768"/>
            <a:ext cx="4968552" cy="4680520"/>
          </a:xfrm>
        </p:spPr>
        <p:txBody>
          <a:bodyPr>
            <a:noAutofit/>
          </a:bodyPr>
          <a:lstStyle/>
          <a:p>
            <a:r>
              <a:rPr lang="ru-RU" sz="900" b="1" dirty="0" smtClean="0">
                <a:latin typeface="Times New Roman" pitchFamily="18" charset="0"/>
                <a:cs typeface="Times New Roman" pitchFamily="18" charset="0"/>
              </a:rPr>
              <a:t>БА´РБИ</a:t>
            </a:r>
            <a:r>
              <a:rPr lang="ru-RU" sz="900" dirty="0" smtClean="0">
                <a:latin typeface="Times New Roman" pitchFamily="18" charset="0"/>
                <a:cs typeface="Times New Roman" pitchFamily="18" charset="0"/>
              </a:rPr>
              <a:t>, </a:t>
            </a:r>
            <a:r>
              <a:rPr lang="ru-RU" sz="900" i="1" dirty="0" smtClean="0">
                <a:latin typeface="Times New Roman" pitchFamily="18" charset="0"/>
                <a:cs typeface="Times New Roman" pitchFamily="18" charset="0"/>
              </a:rPr>
              <a:t>неизм., ж. </a:t>
            </a:r>
            <a:r>
              <a:rPr lang="ru-RU" sz="900" dirty="0" smtClean="0">
                <a:latin typeface="Times New Roman" pitchFamily="18" charset="0"/>
                <a:cs typeface="Times New Roman" pitchFamily="18" charset="0"/>
              </a:rPr>
              <a:t>1. Популярная во всем мире американская игрушка – кукла в виде молодой высокой девушки с подчеркнуто стройной фигурой (длинные ноги, тонкая талия, узкие бедра, пыш­ная грудь) и длинными светлыми волосами. </a:t>
            </a:r>
            <a:r>
              <a:rPr lang="ru-RU" sz="900" i="1" dirty="0" smtClean="0">
                <a:latin typeface="Times New Roman" pitchFamily="18" charset="0"/>
                <a:cs typeface="Times New Roman" pitchFamily="18" charset="0"/>
              </a:rPr>
              <a:t>Она смогла взять в плен весь мир и побить почти все рекорды популярности. Сравниться с ней может только простой резиновый мячик, поскольку в него уже больше тысячи лет играет все человечество. А в </a:t>
            </a:r>
            <a:r>
              <a:rPr lang="ru-RU" sz="900" i="1" dirty="0" err="1" smtClean="0">
                <a:latin typeface="Times New Roman" pitchFamily="18" charset="0"/>
                <a:cs typeface="Times New Roman" pitchFamily="18" charset="0"/>
              </a:rPr>
              <a:t>Барби</a:t>
            </a:r>
            <a:r>
              <a:rPr lang="ru-RU" sz="900" i="1" dirty="0" smtClean="0">
                <a:latin typeface="Times New Roman" pitchFamily="18" charset="0"/>
                <a:cs typeface="Times New Roman" pitchFamily="18" charset="0"/>
              </a:rPr>
              <a:t> – только лучшая его половина. </a:t>
            </a:r>
            <a:r>
              <a:rPr lang="ru-RU" sz="900" dirty="0" smtClean="0">
                <a:latin typeface="Times New Roman" pitchFamily="18" charset="0"/>
                <a:cs typeface="Times New Roman" pitchFamily="18" charset="0"/>
              </a:rPr>
              <a:t>ВП 6.3.99. </a:t>
            </a:r>
            <a:r>
              <a:rPr lang="ru-RU" sz="900" i="1" dirty="0" err="1" smtClean="0">
                <a:latin typeface="Times New Roman" pitchFamily="18" charset="0"/>
                <a:cs typeface="Times New Roman" pitchFamily="18" charset="0"/>
              </a:rPr>
              <a:t>Барби</a:t>
            </a:r>
            <a:r>
              <a:rPr lang="ru-RU" sz="900" i="1" dirty="0" smtClean="0">
                <a:latin typeface="Times New Roman" pitchFamily="18" charset="0"/>
                <a:cs typeface="Times New Roman" pitchFamily="18" charset="0"/>
              </a:rPr>
              <a:t>, конечно, по сравнению с матрешками и неповоротливыми массовыми карапузами – смотрится как принцесса. </a:t>
            </a:r>
            <a:r>
              <a:rPr lang="ru-RU" sz="900" dirty="0" err="1" smtClean="0">
                <a:latin typeface="Times New Roman" pitchFamily="18" charset="0"/>
                <a:cs typeface="Times New Roman" pitchFamily="18" charset="0"/>
              </a:rPr>
              <a:t>КПр</a:t>
            </a:r>
            <a:r>
              <a:rPr lang="ru-RU" sz="900" dirty="0" smtClean="0">
                <a:latin typeface="Times New Roman" pitchFamily="18" charset="0"/>
                <a:cs typeface="Times New Roman" pitchFamily="18" charset="0"/>
              </a:rPr>
              <a:t> 21.4.99. </a:t>
            </a:r>
            <a:r>
              <a:rPr lang="ru-RU" sz="900" i="1" dirty="0" smtClean="0">
                <a:latin typeface="Times New Roman" pitchFamily="18" charset="0"/>
                <a:cs typeface="Times New Roman" pitchFamily="18" charset="0"/>
              </a:rPr>
              <a:t>□ </a:t>
            </a:r>
            <a:r>
              <a:rPr lang="ru-RU" sz="900" dirty="0" smtClean="0">
                <a:latin typeface="Times New Roman" pitchFamily="18" charset="0"/>
                <a:cs typeface="Times New Roman" pitchFamily="18" charset="0"/>
              </a:rPr>
              <a:t>К у к л а  Б а </a:t>
            </a:r>
            <a:r>
              <a:rPr lang="ru-RU" sz="900" dirty="0" err="1" smtClean="0">
                <a:latin typeface="Times New Roman" pitchFamily="18" charset="0"/>
                <a:cs typeface="Times New Roman" pitchFamily="18" charset="0"/>
              </a:rPr>
              <a:t>р</a:t>
            </a:r>
            <a:r>
              <a:rPr lang="ru-RU" sz="900" dirty="0" smtClean="0">
                <a:latin typeface="Times New Roman" pitchFamily="18" charset="0"/>
                <a:cs typeface="Times New Roman" pitchFamily="18" charset="0"/>
              </a:rPr>
              <a:t> б и. </a:t>
            </a:r>
            <a:r>
              <a:rPr lang="ru-RU" sz="900" i="1" dirty="0" smtClean="0">
                <a:latin typeface="Times New Roman" pitchFamily="18" charset="0"/>
                <a:cs typeface="Times New Roman" pitchFamily="18" charset="0"/>
              </a:rPr>
              <a:t>Суд установил нарушение авторских прав компании </a:t>
            </a:r>
            <a:r>
              <a:rPr lang="ru-RU" sz="900" i="1" dirty="0" err="1" smtClean="0">
                <a:latin typeface="Times New Roman" pitchFamily="18" charset="0"/>
                <a:cs typeface="Times New Roman" pitchFamily="18" charset="0"/>
              </a:rPr>
              <a:t>Mattel</a:t>
            </a:r>
            <a:r>
              <a:rPr lang="ru-RU" sz="900" i="1" dirty="0" smtClean="0">
                <a:latin typeface="Times New Roman" pitchFamily="18" charset="0"/>
                <a:cs typeface="Times New Roman" pitchFamily="18" charset="0"/>
              </a:rPr>
              <a:t> на ее куклу </a:t>
            </a:r>
            <a:r>
              <a:rPr lang="ru-RU" sz="900" i="1" dirty="0" err="1" smtClean="0">
                <a:latin typeface="Times New Roman" pitchFamily="18" charset="0"/>
                <a:cs typeface="Times New Roman" pitchFamily="18" charset="0"/>
              </a:rPr>
              <a:t>Барби</a:t>
            </a:r>
            <a:r>
              <a:rPr lang="ru-RU" sz="900" i="1" dirty="0" smtClean="0">
                <a:latin typeface="Times New Roman" pitchFamily="18" charset="0"/>
                <a:cs typeface="Times New Roman" pitchFamily="18" charset="0"/>
              </a:rPr>
              <a:t>. </a:t>
            </a:r>
            <a:r>
              <a:rPr lang="ru-RU" sz="900" dirty="0" smtClean="0">
                <a:latin typeface="Times New Roman" pitchFamily="18" charset="0"/>
                <a:cs typeface="Times New Roman" pitchFamily="18" charset="0"/>
              </a:rPr>
              <a:t> </a:t>
            </a:r>
            <a:r>
              <a:rPr lang="ru-RU" sz="900" dirty="0" err="1" smtClean="0">
                <a:latin typeface="Times New Roman" pitchFamily="18" charset="0"/>
                <a:cs typeface="Times New Roman" pitchFamily="18" charset="0"/>
              </a:rPr>
              <a:t>Ком-D</a:t>
            </a:r>
            <a:r>
              <a:rPr lang="ru-RU" sz="900" dirty="0" smtClean="0">
                <a:latin typeface="Times New Roman" pitchFamily="18" charset="0"/>
                <a:cs typeface="Times New Roman" pitchFamily="18" charset="0"/>
              </a:rPr>
              <a:t> 25.12.92. –</a:t>
            </a:r>
            <a:r>
              <a:rPr lang="ru-RU" sz="900" i="1" dirty="0" smtClean="0">
                <a:latin typeface="Times New Roman" pitchFamily="18" charset="0"/>
                <a:cs typeface="Times New Roman" pitchFamily="18" charset="0"/>
              </a:rPr>
              <a:t>Собрав образцы кукол </a:t>
            </a:r>
            <a:r>
              <a:rPr lang="ru-RU" sz="900" i="1" dirty="0" err="1" smtClean="0">
                <a:latin typeface="Times New Roman" pitchFamily="18" charset="0"/>
                <a:cs typeface="Times New Roman" pitchFamily="18" charset="0"/>
              </a:rPr>
              <a:t>Барби</a:t>
            </a:r>
            <a:r>
              <a:rPr lang="ru-RU" sz="900" i="1" dirty="0" smtClean="0">
                <a:latin typeface="Times New Roman" pitchFamily="18" charset="0"/>
                <a:cs typeface="Times New Roman" pitchFamily="18" charset="0"/>
              </a:rPr>
              <a:t> с 1959 года до наших дней, можно по их одеждам проследить всю историю моды. </a:t>
            </a:r>
            <a:r>
              <a:rPr lang="ru-RU" sz="900" dirty="0" err="1" smtClean="0">
                <a:latin typeface="Times New Roman" pitchFamily="18" charset="0"/>
                <a:cs typeface="Times New Roman" pitchFamily="18" charset="0"/>
              </a:rPr>
              <a:t>Изв</a:t>
            </a:r>
            <a:r>
              <a:rPr lang="ru-RU" sz="900" dirty="0" smtClean="0">
                <a:latin typeface="Times New Roman" pitchFamily="18" charset="0"/>
                <a:cs typeface="Times New Roman" pitchFamily="18" charset="0"/>
              </a:rPr>
              <a:t> 1.8.95.</a:t>
            </a:r>
          </a:p>
          <a:p>
            <a:r>
              <a:rPr lang="ru-RU" sz="900" dirty="0" smtClean="0">
                <a:latin typeface="Times New Roman" pitchFamily="18" charset="0"/>
                <a:cs typeface="Times New Roman" pitchFamily="18" charset="0"/>
              </a:rPr>
              <a:t>– </a:t>
            </a:r>
            <a:r>
              <a:rPr lang="ru-RU" sz="900" dirty="0" err="1" smtClean="0">
                <a:latin typeface="Times New Roman" pitchFamily="18" charset="0"/>
                <a:cs typeface="Times New Roman" pitchFamily="18" charset="0"/>
              </a:rPr>
              <a:t>Пр</a:t>
            </a:r>
            <a:r>
              <a:rPr lang="ru-RU" sz="900" dirty="0" smtClean="0">
                <a:latin typeface="Times New Roman" pitchFamily="18" charset="0"/>
                <a:cs typeface="Times New Roman" pitchFamily="18" charset="0"/>
              </a:rPr>
              <a:t> 24.5.97 (</a:t>
            </a:r>
            <a:r>
              <a:rPr lang="ru-RU" sz="900" i="1" dirty="0" smtClean="0">
                <a:latin typeface="Times New Roman" pitchFamily="18" charset="0"/>
                <a:cs typeface="Times New Roman" pitchFamily="18" charset="0"/>
              </a:rPr>
              <a:t>Б. – одна из самых популярных и модных кукол в мире); </a:t>
            </a:r>
            <a:r>
              <a:rPr lang="ru-RU" sz="900" dirty="0" smtClean="0">
                <a:latin typeface="Times New Roman" pitchFamily="18" charset="0"/>
                <a:cs typeface="Times New Roman" pitchFamily="18" charset="0"/>
              </a:rPr>
              <a:t>Ин, 1997, 20 </a:t>
            </a:r>
            <a:r>
              <a:rPr lang="ru-RU" sz="900" i="1" dirty="0" smtClean="0">
                <a:latin typeface="Times New Roman" pitchFamily="18" charset="0"/>
                <a:cs typeface="Times New Roman" pitchFamily="18" charset="0"/>
              </a:rPr>
              <a:t>(маленькая садистка выворачивает шарниры своей очередной «Б.»)</a:t>
            </a:r>
            <a:r>
              <a:rPr lang="ru-RU" sz="900" dirty="0" smtClean="0">
                <a:latin typeface="Times New Roman" pitchFamily="18" charset="0"/>
                <a:cs typeface="Times New Roman" pitchFamily="18" charset="0"/>
              </a:rPr>
              <a:t>;</a:t>
            </a:r>
            <a:r>
              <a:rPr lang="ru-RU" sz="900" i="1" dirty="0" smtClean="0">
                <a:latin typeface="Times New Roman" pitchFamily="18" charset="0"/>
                <a:cs typeface="Times New Roman" pitchFamily="18" charset="0"/>
              </a:rPr>
              <a:t> </a:t>
            </a:r>
            <a:r>
              <a:rPr lang="ru-RU" sz="900" dirty="0" smtClean="0">
                <a:latin typeface="Times New Roman" pitchFamily="18" charset="0"/>
                <a:cs typeface="Times New Roman" pitchFamily="18" charset="0"/>
              </a:rPr>
              <a:t>МК 24.11.97 (</a:t>
            </a:r>
            <a:r>
              <a:rPr lang="ru-RU" sz="900" i="1" dirty="0" smtClean="0">
                <a:latin typeface="Times New Roman" pitchFamily="18" charset="0"/>
                <a:cs typeface="Times New Roman" pitchFamily="18" charset="0"/>
              </a:rPr>
              <a:t>у новой Б. станет меньше грудь</a:t>
            </a:r>
            <a:r>
              <a:rPr lang="ru-RU" sz="900" dirty="0" smtClean="0">
                <a:latin typeface="Times New Roman" pitchFamily="18" charset="0"/>
                <a:cs typeface="Times New Roman" pitchFamily="18" charset="0"/>
              </a:rPr>
              <a:t>);</a:t>
            </a:r>
            <a:r>
              <a:rPr lang="ru-RU" sz="900" i="1" dirty="0" smtClean="0">
                <a:latin typeface="Times New Roman" pitchFamily="18" charset="0"/>
                <a:cs typeface="Times New Roman" pitchFamily="18" charset="0"/>
              </a:rPr>
              <a:t> </a:t>
            </a:r>
            <a:r>
              <a:rPr lang="ru-RU" sz="900" dirty="0" err="1" smtClean="0">
                <a:latin typeface="Times New Roman" pitchFamily="18" charset="0"/>
                <a:cs typeface="Times New Roman" pitchFamily="18" charset="0"/>
              </a:rPr>
              <a:t>КПр</a:t>
            </a:r>
            <a:r>
              <a:rPr lang="ru-RU" sz="900" dirty="0" smtClean="0">
                <a:latin typeface="Times New Roman" pitchFamily="18" charset="0"/>
                <a:cs typeface="Times New Roman" pitchFamily="18" charset="0"/>
              </a:rPr>
              <a:t> 8.12.99 (</a:t>
            </a:r>
            <a:r>
              <a:rPr lang="ru-RU" sz="900" i="1" dirty="0" smtClean="0">
                <a:latin typeface="Times New Roman" pitchFamily="18" charset="0"/>
                <a:cs typeface="Times New Roman" pitchFamily="18" charset="0"/>
              </a:rPr>
              <a:t>40-летие Б. было отмечено..</a:t>
            </a:r>
            <a:r>
              <a:rPr lang="ru-RU" sz="900" dirty="0" smtClean="0">
                <a:latin typeface="Times New Roman" pitchFamily="18" charset="0"/>
                <a:cs typeface="Times New Roman" pitchFamily="18" charset="0"/>
              </a:rPr>
              <a:t>);</a:t>
            </a:r>
            <a:r>
              <a:rPr lang="ru-RU" sz="900" i="1" dirty="0" smtClean="0">
                <a:latin typeface="Times New Roman" pitchFamily="18" charset="0"/>
                <a:cs typeface="Times New Roman" pitchFamily="18" charset="0"/>
              </a:rPr>
              <a:t> </a:t>
            </a:r>
            <a:r>
              <a:rPr lang="ru-RU" sz="900" dirty="0" smtClean="0">
                <a:latin typeface="Times New Roman" pitchFamily="18" charset="0"/>
                <a:cs typeface="Times New Roman" pitchFamily="18" charset="0"/>
              </a:rPr>
              <a:t>НГ 29.12.99 (</a:t>
            </a:r>
            <a:r>
              <a:rPr lang="ru-RU" sz="900" i="1" dirty="0" smtClean="0">
                <a:latin typeface="Times New Roman" pitchFamily="18" charset="0"/>
                <a:cs typeface="Times New Roman" pitchFamily="18" charset="0"/>
              </a:rPr>
              <a:t>Б. в инвалидной коляске</a:t>
            </a:r>
            <a:r>
              <a:rPr lang="ru-RU" sz="900" dirty="0" smtClean="0">
                <a:latin typeface="Times New Roman" pitchFamily="18" charset="0"/>
                <a:cs typeface="Times New Roman" pitchFamily="18" charset="0"/>
              </a:rPr>
              <a:t>);</a:t>
            </a:r>
            <a:r>
              <a:rPr lang="ru-RU" sz="900" i="1" dirty="0" smtClean="0">
                <a:latin typeface="Times New Roman" pitchFamily="18" charset="0"/>
                <a:cs typeface="Times New Roman" pitchFamily="18" charset="0"/>
              </a:rPr>
              <a:t> </a:t>
            </a:r>
            <a:r>
              <a:rPr lang="ru-RU" sz="900" dirty="0" smtClean="0">
                <a:latin typeface="Times New Roman" pitchFamily="18" charset="0"/>
                <a:cs typeface="Times New Roman" pitchFamily="18" charset="0"/>
              </a:rPr>
              <a:t>⁪ </a:t>
            </a:r>
            <a:r>
              <a:rPr lang="ru-RU" sz="900" i="1" dirty="0" smtClean="0">
                <a:latin typeface="Times New Roman" pitchFamily="18" charset="0"/>
                <a:cs typeface="Times New Roman" pitchFamily="18" charset="0"/>
              </a:rPr>
              <a:t>□ </a:t>
            </a:r>
            <a:r>
              <a:rPr lang="ru-RU" sz="900" dirty="0" smtClean="0">
                <a:latin typeface="Times New Roman" pitchFamily="18" charset="0"/>
                <a:cs typeface="Times New Roman" pitchFamily="18" charset="0"/>
              </a:rPr>
              <a:t>К у к л а  Б а </a:t>
            </a:r>
            <a:r>
              <a:rPr lang="ru-RU" sz="900" dirty="0" err="1" smtClean="0">
                <a:latin typeface="Times New Roman" pitchFamily="18" charset="0"/>
                <a:cs typeface="Times New Roman" pitchFamily="18" charset="0"/>
              </a:rPr>
              <a:t>р</a:t>
            </a:r>
            <a:r>
              <a:rPr lang="ru-RU" sz="900" dirty="0" smtClean="0">
                <a:latin typeface="Times New Roman" pitchFamily="18" charset="0"/>
                <a:cs typeface="Times New Roman" pitchFamily="18" charset="0"/>
              </a:rPr>
              <a:t> б и: </a:t>
            </a:r>
            <a:r>
              <a:rPr lang="ru-RU" sz="900" dirty="0" err="1" smtClean="0">
                <a:latin typeface="Times New Roman" pitchFamily="18" charset="0"/>
                <a:cs typeface="Times New Roman" pitchFamily="18" charset="0"/>
              </a:rPr>
              <a:t>Сег</a:t>
            </a:r>
            <a:r>
              <a:rPr lang="ru-RU" sz="900" dirty="0" smtClean="0">
                <a:latin typeface="Times New Roman" pitchFamily="18" charset="0"/>
                <a:cs typeface="Times New Roman" pitchFamily="18" charset="0"/>
              </a:rPr>
              <a:t> 24.5.88 (</a:t>
            </a:r>
            <a:r>
              <a:rPr lang="ru-RU" sz="900" i="1" dirty="0" smtClean="0">
                <a:latin typeface="Times New Roman" pitchFamily="18" charset="0"/>
                <a:cs typeface="Times New Roman" pitchFamily="18" charset="0"/>
              </a:rPr>
              <a:t>подарил ей куклу Б.</a:t>
            </a:r>
            <a:r>
              <a:rPr lang="ru-RU" sz="900" dirty="0" smtClean="0">
                <a:latin typeface="Times New Roman" pitchFamily="18" charset="0"/>
                <a:cs typeface="Times New Roman" pitchFamily="18" charset="0"/>
              </a:rPr>
              <a:t>);</a:t>
            </a:r>
            <a:r>
              <a:rPr lang="ru-RU" sz="900" i="1" dirty="0" smtClean="0">
                <a:latin typeface="Times New Roman" pitchFamily="18" charset="0"/>
                <a:cs typeface="Times New Roman" pitchFamily="18" charset="0"/>
              </a:rPr>
              <a:t> </a:t>
            </a:r>
            <a:r>
              <a:rPr lang="ru-RU" sz="900" dirty="0" smtClean="0">
                <a:latin typeface="Times New Roman" pitchFamily="18" charset="0"/>
                <a:cs typeface="Times New Roman" pitchFamily="18" charset="0"/>
              </a:rPr>
              <a:t>НГ 6.1.93 (</a:t>
            </a:r>
            <a:r>
              <a:rPr lang="ru-RU" sz="900" i="1" dirty="0" smtClean="0">
                <a:latin typeface="Times New Roman" pitchFamily="18" charset="0"/>
                <a:cs typeface="Times New Roman" pitchFamily="18" charset="0"/>
              </a:rPr>
              <a:t>девочкам достались желанные куклы «Б.»</a:t>
            </a:r>
            <a:r>
              <a:rPr lang="ru-RU" sz="900" dirty="0" smtClean="0">
                <a:latin typeface="Times New Roman" pitchFamily="18" charset="0"/>
                <a:cs typeface="Times New Roman" pitchFamily="18" charset="0"/>
              </a:rPr>
              <a:t>);</a:t>
            </a:r>
            <a:r>
              <a:rPr lang="ru-RU" sz="900" i="1" dirty="0" smtClean="0">
                <a:latin typeface="Times New Roman" pitchFamily="18" charset="0"/>
                <a:cs typeface="Times New Roman" pitchFamily="18" charset="0"/>
              </a:rPr>
              <a:t> </a:t>
            </a:r>
            <a:r>
              <a:rPr lang="ru-RU" sz="900" dirty="0" err="1" smtClean="0">
                <a:latin typeface="Times New Roman" pitchFamily="18" charset="0"/>
                <a:cs typeface="Times New Roman" pitchFamily="18" charset="0"/>
              </a:rPr>
              <a:t>Ком-D</a:t>
            </a:r>
            <a:r>
              <a:rPr lang="ru-RU" sz="900" dirty="0" smtClean="0">
                <a:latin typeface="Times New Roman" pitchFamily="18" charset="0"/>
                <a:cs typeface="Times New Roman" pitchFamily="18" charset="0"/>
              </a:rPr>
              <a:t> 15.3.94 (</a:t>
            </a:r>
            <a:r>
              <a:rPr lang="ru-RU" sz="900" i="1" dirty="0" smtClean="0">
                <a:latin typeface="Times New Roman" pitchFamily="18" charset="0"/>
                <a:cs typeface="Times New Roman" pitchFamily="18" charset="0"/>
              </a:rPr>
              <a:t>в новой коллекции кукол Б.</a:t>
            </a:r>
            <a:r>
              <a:rPr lang="ru-RU" sz="900" dirty="0" smtClean="0">
                <a:latin typeface="Times New Roman" pitchFamily="18" charset="0"/>
                <a:cs typeface="Times New Roman" pitchFamily="18" charset="0"/>
              </a:rPr>
              <a:t>), 30.8.96 (</a:t>
            </a:r>
            <a:r>
              <a:rPr lang="ru-RU" sz="900" i="1" dirty="0" smtClean="0">
                <a:latin typeface="Times New Roman" pitchFamily="18" charset="0"/>
                <a:cs typeface="Times New Roman" pitchFamily="18" charset="0"/>
              </a:rPr>
              <a:t>с лицом куклы Б.</a:t>
            </a:r>
            <a:r>
              <a:rPr lang="ru-RU" sz="900" dirty="0" smtClean="0">
                <a:latin typeface="Times New Roman" pitchFamily="18" charset="0"/>
                <a:cs typeface="Times New Roman" pitchFamily="18" charset="0"/>
              </a:rPr>
              <a:t>);</a:t>
            </a:r>
            <a:r>
              <a:rPr lang="ru-RU" sz="900" i="1" dirty="0" smtClean="0">
                <a:latin typeface="Times New Roman" pitchFamily="18" charset="0"/>
                <a:cs typeface="Times New Roman" pitchFamily="18" charset="0"/>
              </a:rPr>
              <a:t> </a:t>
            </a:r>
            <a:r>
              <a:rPr lang="ru-RU" sz="900" dirty="0" err="1" smtClean="0">
                <a:latin typeface="Times New Roman" pitchFamily="18" charset="0"/>
                <a:cs typeface="Times New Roman" pitchFamily="18" charset="0"/>
              </a:rPr>
              <a:t>Изв</a:t>
            </a:r>
            <a:r>
              <a:rPr lang="ru-RU" sz="900" dirty="0" smtClean="0">
                <a:latin typeface="Times New Roman" pitchFamily="18" charset="0"/>
                <a:cs typeface="Times New Roman" pitchFamily="18" charset="0"/>
              </a:rPr>
              <a:t> 16.11.94 (</a:t>
            </a:r>
            <a:r>
              <a:rPr lang="ru-RU" sz="900" i="1" dirty="0" smtClean="0">
                <a:latin typeface="Times New Roman" pitchFamily="18" charset="0"/>
                <a:cs typeface="Times New Roman" pitchFamily="18" charset="0"/>
              </a:rPr>
              <a:t>похожа на куклу Б.</a:t>
            </a:r>
            <a:r>
              <a:rPr lang="ru-RU" sz="900" dirty="0" smtClean="0">
                <a:latin typeface="Times New Roman" pitchFamily="18" charset="0"/>
                <a:cs typeface="Times New Roman" pitchFamily="18" charset="0"/>
              </a:rPr>
              <a:t>),</a:t>
            </a:r>
            <a:r>
              <a:rPr lang="ru-RU" sz="900" i="1" dirty="0" smtClean="0">
                <a:latin typeface="Times New Roman" pitchFamily="18" charset="0"/>
                <a:cs typeface="Times New Roman" pitchFamily="18" charset="0"/>
              </a:rPr>
              <a:t> </a:t>
            </a:r>
            <a:r>
              <a:rPr lang="ru-RU" sz="900" dirty="0" smtClean="0">
                <a:latin typeface="Times New Roman" pitchFamily="18" charset="0"/>
                <a:cs typeface="Times New Roman" pitchFamily="18" charset="0"/>
              </a:rPr>
              <a:t>20.12.99 (</a:t>
            </a:r>
            <a:r>
              <a:rPr lang="ru-RU" sz="900" i="1" dirty="0" smtClean="0">
                <a:latin typeface="Times New Roman" pitchFamily="18" charset="0"/>
                <a:cs typeface="Times New Roman" pitchFamily="18" charset="0"/>
              </a:rPr>
              <a:t>неказистые паро­дии на куклу Б.</a:t>
            </a:r>
            <a:r>
              <a:rPr lang="ru-RU" sz="900" dirty="0" smtClean="0">
                <a:latin typeface="Times New Roman" pitchFamily="18" charset="0"/>
                <a:cs typeface="Times New Roman" pitchFamily="18" charset="0"/>
              </a:rPr>
              <a:t>);</a:t>
            </a:r>
            <a:r>
              <a:rPr lang="ru-RU" sz="900" i="1" dirty="0" smtClean="0">
                <a:latin typeface="Times New Roman" pitchFamily="18" charset="0"/>
                <a:cs typeface="Times New Roman" pitchFamily="18" charset="0"/>
              </a:rPr>
              <a:t> </a:t>
            </a:r>
            <a:r>
              <a:rPr lang="ru-RU" sz="900" dirty="0" smtClean="0">
                <a:latin typeface="Times New Roman" pitchFamily="18" charset="0"/>
                <a:cs typeface="Times New Roman" pitchFamily="18" charset="0"/>
              </a:rPr>
              <a:t>РГ 31.12.99 (</a:t>
            </a:r>
            <a:r>
              <a:rPr lang="ru-RU" sz="900" i="1" dirty="0" smtClean="0">
                <a:latin typeface="Times New Roman" pitchFamily="18" charset="0"/>
                <a:cs typeface="Times New Roman" pitchFamily="18" charset="0"/>
              </a:rPr>
              <a:t>известный производитель куклы Б.</a:t>
            </a:r>
            <a:r>
              <a:rPr lang="ru-RU" sz="900" dirty="0" smtClean="0">
                <a:latin typeface="Times New Roman" pitchFamily="18" charset="0"/>
                <a:cs typeface="Times New Roman" pitchFamily="18" charset="0"/>
              </a:rPr>
              <a:t>)</a:t>
            </a:r>
            <a:r>
              <a:rPr lang="ru-RU" sz="900" i="1" dirty="0" smtClean="0">
                <a:latin typeface="Times New Roman" pitchFamily="18" charset="0"/>
                <a:cs typeface="Times New Roman" pitchFamily="18" charset="0"/>
              </a:rPr>
              <a:t>. </a:t>
            </a:r>
            <a:r>
              <a:rPr lang="ru-RU" sz="900" dirty="0" smtClean="0">
                <a:latin typeface="Times New Roman" pitchFamily="18" charset="0"/>
                <a:cs typeface="Times New Roman" pitchFamily="18" charset="0"/>
              </a:rPr>
              <a:t>– Англ. </a:t>
            </a:r>
            <a:r>
              <a:rPr lang="ru-RU" sz="900" b="1" dirty="0" err="1" smtClean="0">
                <a:latin typeface="Times New Roman" pitchFamily="18" charset="0"/>
                <a:cs typeface="Times New Roman" pitchFamily="18" charset="0"/>
              </a:rPr>
              <a:t>Barbie</a:t>
            </a:r>
            <a:r>
              <a:rPr lang="ru-RU" sz="900" dirty="0" smtClean="0">
                <a:latin typeface="Times New Roman" pitchFamily="18" charset="0"/>
                <a:cs typeface="Times New Roman" pitchFamily="18" charset="0"/>
              </a:rPr>
              <a:t> (</a:t>
            </a:r>
            <a:r>
              <a:rPr lang="ru-RU" sz="900" i="1" dirty="0" smtClean="0">
                <a:latin typeface="Times New Roman" pitchFamily="18" charset="0"/>
                <a:cs typeface="Times New Roman" pitchFamily="18" charset="0"/>
              </a:rPr>
              <a:t>имя собств., </a:t>
            </a:r>
            <a:r>
              <a:rPr lang="ru-RU" sz="900" dirty="0" smtClean="0">
                <a:latin typeface="Times New Roman" pitchFamily="18" charset="0"/>
                <a:cs typeface="Times New Roman" pitchFamily="18" charset="0"/>
              </a:rPr>
              <a:t>женское имя, </a:t>
            </a:r>
            <a:r>
              <a:rPr lang="ru-RU" sz="900" i="1" dirty="0" err="1" smtClean="0">
                <a:latin typeface="Times New Roman" pitchFamily="18" charset="0"/>
                <a:cs typeface="Times New Roman" pitchFamily="18" charset="0"/>
              </a:rPr>
              <a:t>уменьш.-ласк</a:t>
            </a:r>
            <a:r>
              <a:rPr lang="ru-RU" sz="900" i="1" dirty="0" smtClean="0">
                <a:latin typeface="Times New Roman" pitchFamily="18" charset="0"/>
                <a:cs typeface="Times New Roman" pitchFamily="18" charset="0"/>
              </a:rPr>
              <a:t>, </a:t>
            </a:r>
            <a:r>
              <a:rPr lang="ru-RU" sz="900" dirty="0" smtClean="0">
                <a:latin typeface="Times New Roman" pitchFamily="18" charset="0"/>
                <a:cs typeface="Times New Roman" pitchFamily="18" charset="0"/>
              </a:rPr>
              <a:t>от Бар­бара – имя дочери Рут </a:t>
            </a:r>
            <a:r>
              <a:rPr lang="ru-RU" sz="900" dirty="0" err="1" smtClean="0">
                <a:latin typeface="Times New Roman" pitchFamily="18" charset="0"/>
                <a:cs typeface="Times New Roman" pitchFamily="18" charset="0"/>
              </a:rPr>
              <a:t>Хэндлер</a:t>
            </a:r>
            <a:r>
              <a:rPr lang="ru-RU" sz="900" dirty="0" smtClean="0">
                <a:latin typeface="Times New Roman" pitchFamily="18" charset="0"/>
                <a:cs typeface="Times New Roman" pitchFamily="18" charset="0"/>
              </a:rPr>
              <a:t> – автора-создателя этой игрушки (1959)).</a:t>
            </a:r>
          </a:p>
          <a:p>
            <a:r>
              <a:rPr lang="ru-RU" sz="900" dirty="0" smtClean="0">
                <a:latin typeface="Times New Roman" pitchFamily="18" charset="0"/>
                <a:cs typeface="Times New Roman" pitchFamily="18" charset="0"/>
              </a:rPr>
              <a:t>2. О красивой девушке, женщине стандартной наружности, напоминающей такую куклу (нередко бездушной, лишенной индивидуальности) (</a:t>
            </a:r>
            <a:r>
              <a:rPr lang="ru-RU" sz="900" i="1" dirty="0" smtClean="0">
                <a:latin typeface="Times New Roman" pitchFamily="18" charset="0"/>
                <a:cs typeface="Times New Roman" pitchFamily="18" charset="0"/>
              </a:rPr>
              <a:t>перен., неодобр.</a:t>
            </a:r>
            <a:r>
              <a:rPr lang="ru-RU" sz="900" dirty="0" smtClean="0">
                <a:latin typeface="Times New Roman" pitchFamily="18" charset="0"/>
                <a:cs typeface="Times New Roman" pitchFamily="18" charset="0"/>
              </a:rPr>
              <a:t>).</a:t>
            </a:r>
            <a:r>
              <a:rPr lang="ru-RU" sz="900" i="1" dirty="0" smtClean="0">
                <a:latin typeface="Times New Roman" pitchFamily="18" charset="0"/>
                <a:cs typeface="Times New Roman" pitchFamily="18" charset="0"/>
              </a:rPr>
              <a:t> Если бы для ожившей </a:t>
            </a:r>
            <a:r>
              <a:rPr lang="ru-RU" sz="900" i="1" dirty="0" err="1" smtClean="0">
                <a:latin typeface="Times New Roman" pitchFamily="18" charset="0"/>
                <a:cs typeface="Times New Roman" pitchFamily="18" charset="0"/>
              </a:rPr>
              <a:t>Барби</a:t>
            </a:r>
            <a:r>
              <a:rPr lang="ru-RU" sz="900" i="1" dirty="0" smtClean="0">
                <a:latin typeface="Times New Roman" pitchFamily="18" charset="0"/>
                <a:cs typeface="Times New Roman" pitchFamily="18" charset="0"/>
              </a:rPr>
              <a:t> – Клаудии Шиффер – понадобился живой партнер Кен, лучшей кандидатуры, чем </a:t>
            </a:r>
            <a:r>
              <a:rPr lang="ru-RU" sz="900" i="1" dirty="0" err="1" smtClean="0">
                <a:latin typeface="Times New Roman" pitchFamily="18" charset="0"/>
                <a:cs typeface="Times New Roman" pitchFamily="18" charset="0"/>
              </a:rPr>
              <a:t>Броснан</a:t>
            </a:r>
            <a:r>
              <a:rPr lang="ru-RU" sz="900" i="1" dirty="0" smtClean="0">
                <a:latin typeface="Times New Roman" pitchFamily="18" charset="0"/>
                <a:cs typeface="Times New Roman" pitchFamily="18" charset="0"/>
              </a:rPr>
              <a:t>, не найти. </a:t>
            </a:r>
            <a:r>
              <a:rPr lang="ru-RU" sz="900" dirty="0" err="1" smtClean="0">
                <a:latin typeface="Times New Roman" pitchFamily="18" charset="0"/>
                <a:cs typeface="Times New Roman" pitchFamily="18" charset="0"/>
              </a:rPr>
              <a:t>Изв</a:t>
            </a:r>
            <a:r>
              <a:rPr lang="ru-RU" sz="900" dirty="0" smtClean="0">
                <a:latin typeface="Times New Roman" pitchFamily="18" charset="0"/>
                <a:cs typeface="Times New Roman" pitchFamily="18" charset="0"/>
              </a:rPr>
              <a:t> 25.9.99. </a:t>
            </a:r>
            <a:r>
              <a:rPr lang="ru-RU" sz="900" i="1" dirty="0" smtClean="0">
                <a:latin typeface="Times New Roman" pitchFamily="18" charset="0"/>
                <a:cs typeface="Times New Roman" pitchFamily="18" charset="0"/>
              </a:rPr>
              <a:t>□ </a:t>
            </a:r>
            <a:r>
              <a:rPr lang="ru-RU" sz="900" dirty="0" smtClean="0">
                <a:latin typeface="Times New Roman" pitchFamily="18" charset="0"/>
                <a:cs typeface="Times New Roman" pitchFamily="18" charset="0"/>
              </a:rPr>
              <a:t>Б а </a:t>
            </a:r>
            <a:r>
              <a:rPr lang="ru-RU" sz="900" dirty="0" err="1" smtClean="0">
                <a:latin typeface="Times New Roman" pitchFamily="18" charset="0"/>
                <a:cs typeface="Times New Roman" pitchFamily="18" charset="0"/>
              </a:rPr>
              <a:t>р</a:t>
            </a:r>
            <a:r>
              <a:rPr lang="ru-RU" sz="900" dirty="0" smtClean="0">
                <a:latin typeface="Times New Roman" pitchFamily="18" charset="0"/>
                <a:cs typeface="Times New Roman" pitchFamily="18" charset="0"/>
              </a:rPr>
              <a:t> б и  </a:t>
            </a:r>
            <a:r>
              <a:rPr lang="ru-RU" sz="900" i="1" dirty="0" smtClean="0">
                <a:latin typeface="Times New Roman" pitchFamily="18" charset="0"/>
                <a:cs typeface="Times New Roman" pitchFamily="18" charset="0"/>
              </a:rPr>
              <a:t>какая. Шумиха вокруг 18-летней теннисной </a:t>
            </a:r>
            <a:r>
              <a:rPr lang="ru-RU" sz="900" i="1" dirty="0" err="1" smtClean="0">
                <a:latin typeface="Times New Roman" pitchFamily="18" charset="0"/>
                <a:cs typeface="Times New Roman" pitchFamily="18" charset="0"/>
              </a:rPr>
              <a:t>Барби</a:t>
            </a:r>
            <a:r>
              <a:rPr lang="ru-RU" sz="900" i="1" dirty="0" smtClean="0">
                <a:latin typeface="Times New Roman" pitchFamily="18" charset="0"/>
                <a:cs typeface="Times New Roman" pitchFamily="18" charset="0"/>
              </a:rPr>
              <a:t> приносит ей ощутимые дивиденды. </a:t>
            </a:r>
            <a:r>
              <a:rPr lang="ru-RU" sz="900" dirty="0" err="1" smtClean="0">
                <a:latin typeface="Times New Roman" pitchFamily="18" charset="0"/>
                <a:cs typeface="Times New Roman" pitchFamily="18" charset="0"/>
              </a:rPr>
              <a:t>МПр-С</a:t>
            </a:r>
            <a:r>
              <a:rPr lang="ru-RU" sz="900" dirty="0" smtClean="0">
                <a:latin typeface="Times New Roman" pitchFamily="18" charset="0"/>
                <a:cs typeface="Times New Roman" pitchFamily="18" charset="0"/>
              </a:rPr>
              <a:t> 21.9.99; 3. </a:t>
            </a:r>
            <a:r>
              <a:rPr lang="ru-RU" sz="900" i="1" dirty="0" smtClean="0">
                <a:latin typeface="Times New Roman" pitchFamily="18" charset="0"/>
                <a:cs typeface="Times New Roman" pitchFamily="18" charset="0"/>
              </a:rPr>
              <a:t>□</a:t>
            </a:r>
            <a:r>
              <a:rPr lang="ru-RU" sz="900" b="1" dirty="0" smtClean="0">
                <a:latin typeface="Times New Roman" pitchFamily="18" charset="0"/>
                <a:cs typeface="Times New Roman" pitchFamily="18" charset="0"/>
              </a:rPr>
              <a:t>Кукла, куколка </a:t>
            </a:r>
            <a:r>
              <a:rPr lang="ru-RU" sz="900" b="1" dirty="0" err="1" smtClean="0">
                <a:latin typeface="Times New Roman" pitchFamily="18" charset="0"/>
                <a:cs typeface="Times New Roman" pitchFamily="18" charset="0"/>
              </a:rPr>
              <a:t>Барби</a:t>
            </a:r>
            <a:r>
              <a:rPr lang="ru-RU" sz="900" dirty="0" smtClean="0">
                <a:latin typeface="Times New Roman" pitchFamily="18" charset="0"/>
                <a:cs typeface="Times New Roman" pitchFamily="18" charset="0"/>
              </a:rPr>
              <a:t>. </a:t>
            </a:r>
            <a:r>
              <a:rPr lang="ru-RU" sz="900" i="1" dirty="0" smtClean="0">
                <a:latin typeface="Times New Roman" pitchFamily="18" charset="0"/>
                <a:cs typeface="Times New Roman" pitchFamily="18" charset="0"/>
              </a:rPr>
              <a:t>После того, как.. Влад Сташевский покинул «куклу </a:t>
            </a:r>
            <a:r>
              <a:rPr lang="ru-RU" sz="900" i="1" dirty="0" err="1" smtClean="0">
                <a:latin typeface="Times New Roman" pitchFamily="18" charset="0"/>
                <a:cs typeface="Times New Roman" pitchFamily="18" charset="0"/>
              </a:rPr>
              <a:t>Барби</a:t>
            </a:r>
            <a:r>
              <a:rPr lang="ru-RU" sz="900" i="1" dirty="0" smtClean="0">
                <a:latin typeface="Times New Roman" pitchFamily="18" charset="0"/>
                <a:cs typeface="Times New Roman" pitchFamily="18" charset="0"/>
              </a:rPr>
              <a:t>»</a:t>
            </a:r>
            <a:r>
              <a:rPr lang="ru-RU" sz="900" dirty="0" smtClean="0">
                <a:latin typeface="Times New Roman" pitchFamily="18" charset="0"/>
                <a:cs typeface="Times New Roman" pitchFamily="18" charset="0"/>
              </a:rPr>
              <a:t>(</a:t>
            </a:r>
            <a:r>
              <a:rPr lang="ru-RU" sz="900" i="1" dirty="0" smtClean="0">
                <a:latin typeface="Times New Roman" pitchFamily="18" charset="0"/>
                <a:cs typeface="Times New Roman" pitchFamily="18" charset="0"/>
              </a:rPr>
              <a:t>так очень часто за глаза называют Наталью </a:t>
            </a:r>
            <a:r>
              <a:rPr lang="ru-RU" sz="900" i="1" dirty="0" err="1" smtClean="0">
                <a:latin typeface="Times New Roman" pitchFamily="18" charset="0"/>
                <a:cs typeface="Times New Roman" pitchFamily="18" charset="0"/>
              </a:rPr>
              <a:t>Ветлицкую</a:t>
            </a:r>
            <a:r>
              <a:rPr lang="ru-RU" sz="900" dirty="0" smtClean="0">
                <a:latin typeface="Times New Roman" pitchFamily="18" charset="0"/>
                <a:cs typeface="Times New Roman" pitchFamily="18" charset="0"/>
              </a:rPr>
              <a:t>)</a:t>
            </a:r>
            <a:r>
              <a:rPr lang="ru-RU" sz="900" i="1" dirty="0" smtClean="0">
                <a:latin typeface="Times New Roman" pitchFamily="18" charset="0"/>
                <a:cs typeface="Times New Roman" pitchFamily="18" charset="0"/>
              </a:rPr>
              <a:t>, она, немного погоревав, рванула в государство Тайвань – на отдых и работу. </a:t>
            </a:r>
            <a:r>
              <a:rPr lang="ru-RU" sz="900" dirty="0" smtClean="0">
                <a:latin typeface="Times New Roman" pitchFamily="18" charset="0"/>
                <a:cs typeface="Times New Roman" pitchFamily="18" charset="0"/>
              </a:rPr>
              <a:t>РВ 11.2.95. </a:t>
            </a:r>
            <a:r>
              <a:rPr lang="ru-RU" sz="900" i="1" dirty="0" smtClean="0">
                <a:latin typeface="Times New Roman" pitchFamily="18" charset="0"/>
                <a:cs typeface="Times New Roman" pitchFamily="18" charset="0"/>
              </a:rPr>
              <a:t>В обстановке «единодушного одобрения» исчезла куда-то естественная грация, свойственная Татьяне Булановой, – в белом коротеньком платье а-ля снежинка она превратилась в куклу </a:t>
            </a:r>
            <a:r>
              <a:rPr lang="ru-RU" sz="900" i="1" dirty="0" err="1" smtClean="0">
                <a:latin typeface="Times New Roman" pitchFamily="18" charset="0"/>
                <a:cs typeface="Times New Roman" pitchFamily="18" charset="0"/>
              </a:rPr>
              <a:t>Барби</a:t>
            </a:r>
            <a:r>
              <a:rPr lang="ru-RU" sz="900" i="1" dirty="0" smtClean="0">
                <a:latin typeface="Times New Roman" pitchFamily="18" charset="0"/>
                <a:cs typeface="Times New Roman" pitchFamily="18" charset="0"/>
              </a:rPr>
              <a:t> со взглядам </a:t>
            </a:r>
            <a:r>
              <a:rPr lang="ru-RU" sz="900" i="1" dirty="0" err="1" smtClean="0">
                <a:latin typeface="Times New Roman" pitchFamily="18" charset="0"/>
                <a:cs typeface="Times New Roman" pitchFamily="18" charset="0"/>
              </a:rPr>
              <a:t>секс-акулы</a:t>
            </a:r>
            <a:r>
              <a:rPr lang="ru-RU" sz="900" i="1" dirty="0" smtClean="0">
                <a:latin typeface="Times New Roman" pitchFamily="18" charset="0"/>
                <a:cs typeface="Times New Roman" pitchFamily="18" charset="0"/>
              </a:rPr>
              <a:t>. </a:t>
            </a:r>
            <a:r>
              <a:rPr lang="ru-RU" sz="900" dirty="0" smtClean="0">
                <a:latin typeface="Times New Roman" pitchFamily="18" charset="0"/>
                <a:cs typeface="Times New Roman" pitchFamily="18" charset="0"/>
              </a:rPr>
              <a:t>АиФ, 1996, 52. </a:t>
            </a:r>
            <a:r>
              <a:rPr lang="ru-RU" sz="900" i="1" dirty="0" smtClean="0">
                <a:latin typeface="Times New Roman" pitchFamily="18" charset="0"/>
                <a:cs typeface="Times New Roman" pitchFamily="18" charset="0"/>
              </a:rPr>
              <a:t>Вижу смазливые лица, куколок «</a:t>
            </a:r>
            <a:r>
              <a:rPr lang="ru-RU" sz="900" i="1" dirty="0" err="1" smtClean="0">
                <a:latin typeface="Times New Roman" pitchFamily="18" charset="0"/>
                <a:cs typeface="Times New Roman" pitchFamily="18" charset="0"/>
              </a:rPr>
              <a:t>барби</a:t>
            </a:r>
            <a:r>
              <a:rPr lang="ru-RU" sz="900" i="1" dirty="0" smtClean="0">
                <a:latin typeface="Times New Roman" pitchFamily="18" charset="0"/>
                <a:cs typeface="Times New Roman" pitchFamily="18" charset="0"/>
              </a:rPr>
              <a:t>», а вот индивидуальности не хватает. </a:t>
            </a:r>
            <a:r>
              <a:rPr lang="ru-RU" sz="900" dirty="0" err="1" smtClean="0">
                <a:latin typeface="Times New Roman" pitchFamily="18" charset="0"/>
                <a:cs typeface="Times New Roman" pitchFamily="18" charset="0"/>
              </a:rPr>
              <a:t>КПр</a:t>
            </a:r>
            <a:r>
              <a:rPr lang="ru-RU" sz="900" dirty="0" smtClean="0">
                <a:latin typeface="Times New Roman" pitchFamily="18" charset="0"/>
                <a:cs typeface="Times New Roman" pitchFamily="18" charset="0"/>
              </a:rPr>
              <a:t> 27.12.99.</a:t>
            </a:r>
          </a:p>
          <a:p>
            <a:r>
              <a:rPr lang="ru-RU" sz="900" b="1" dirty="0" smtClean="0">
                <a:latin typeface="Times New Roman" pitchFamily="18" charset="0"/>
                <a:cs typeface="Times New Roman" pitchFamily="18" charset="0"/>
              </a:rPr>
              <a:t>-</a:t>
            </a:r>
            <a:r>
              <a:rPr lang="ru-RU" sz="900" dirty="0" smtClean="0">
                <a:latin typeface="Times New Roman" pitchFamily="18" charset="0"/>
                <a:cs typeface="Times New Roman" pitchFamily="18" charset="0"/>
              </a:rPr>
              <a:t> ⁪</a:t>
            </a:r>
            <a:r>
              <a:rPr lang="ru-RU" sz="900" b="1" dirty="0" smtClean="0">
                <a:latin typeface="Times New Roman" pitchFamily="18" charset="0"/>
                <a:cs typeface="Times New Roman" pitchFamily="18" charset="0"/>
              </a:rPr>
              <a:t> </a:t>
            </a:r>
            <a:r>
              <a:rPr lang="ru-RU" sz="900" i="1" dirty="0" smtClean="0">
                <a:latin typeface="Times New Roman" pitchFamily="18" charset="0"/>
                <a:cs typeface="Times New Roman" pitchFamily="18" charset="0"/>
              </a:rPr>
              <a:t>□ </a:t>
            </a:r>
            <a:r>
              <a:rPr lang="ru-RU" sz="900" b="1" dirty="0" smtClean="0">
                <a:latin typeface="Times New Roman" pitchFamily="18" charset="0"/>
                <a:cs typeface="Times New Roman" pitchFamily="18" charset="0"/>
              </a:rPr>
              <a:t>Кукла </a:t>
            </a:r>
            <a:r>
              <a:rPr lang="ru-RU" sz="900" b="1" dirty="0" err="1" smtClean="0">
                <a:latin typeface="Times New Roman" pitchFamily="18" charset="0"/>
                <a:cs typeface="Times New Roman" pitchFamily="18" charset="0"/>
              </a:rPr>
              <a:t>Барби</a:t>
            </a:r>
            <a:r>
              <a:rPr lang="ru-RU" sz="900" b="1" dirty="0" smtClean="0">
                <a:latin typeface="Times New Roman" pitchFamily="18" charset="0"/>
                <a:cs typeface="Times New Roman" pitchFamily="18" charset="0"/>
              </a:rPr>
              <a:t>: </a:t>
            </a:r>
            <a:r>
              <a:rPr lang="ru-RU" sz="900" dirty="0" smtClean="0">
                <a:latin typeface="Times New Roman" pitchFamily="18" charset="0"/>
                <a:cs typeface="Times New Roman" pitchFamily="18" charset="0"/>
              </a:rPr>
              <a:t>Д, 1995, 7</a:t>
            </a:r>
            <a:r>
              <a:rPr lang="ru-RU" sz="900" b="1" dirty="0" smtClean="0">
                <a:latin typeface="Times New Roman" pitchFamily="18" charset="0"/>
                <a:cs typeface="Times New Roman" pitchFamily="18" charset="0"/>
              </a:rPr>
              <a:t> </a:t>
            </a:r>
            <a:r>
              <a:rPr lang="ru-RU" sz="900" i="1" dirty="0" smtClean="0">
                <a:latin typeface="Times New Roman" pitchFamily="18" charset="0"/>
                <a:cs typeface="Times New Roman" pitchFamily="18" charset="0"/>
              </a:rPr>
              <a:t>(американский </a:t>
            </a:r>
            <a:r>
              <a:rPr lang="ru-RU" sz="900" i="1" dirty="0" err="1" smtClean="0">
                <a:latin typeface="Times New Roman" pitchFamily="18" charset="0"/>
                <a:cs typeface="Times New Roman" pitchFamily="18" charset="0"/>
              </a:rPr>
              <a:t>жигало</a:t>
            </a:r>
            <a:r>
              <a:rPr lang="ru-RU" sz="900" i="1" dirty="0" smtClean="0">
                <a:latin typeface="Times New Roman" pitchFamily="18" charset="0"/>
                <a:cs typeface="Times New Roman" pitchFamily="18" charset="0"/>
              </a:rPr>
              <a:t> разводится с куклой Б.)</a:t>
            </a:r>
            <a:r>
              <a:rPr lang="ru-RU" sz="900" dirty="0" smtClean="0">
                <a:latin typeface="Times New Roman" pitchFamily="18" charset="0"/>
                <a:cs typeface="Times New Roman" pitchFamily="18" charset="0"/>
              </a:rPr>
              <a:t>;</a:t>
            </a:r>
            <a:r>
              <a:rPr lang="ru-RU" sz="900" i="1" dirty="0" smtClean="0">
                <a:latin typeface="Times New Roman" pitchFamily="18" charset="0"/>
                <a:cs typeface="Times New Roman" pitchFamily="18" charset="0"/>
              </a:rPr>
              <a:t> </a:t>
            </a:r>
            <a:r>
              <a:rPr lang="ru-RU" sz="900" dirty="0" smtClean="0">
                <a:latin typeface="Times New Roman" pitchFamily="18" charset="0"/>
                <a:cs typeface="Times New Roman" pitchFamily="18" charset="0"/>
              </a:rPr>
              <a:t>АиФ, 1997, 11</a:t>
            </a:r>
            <a:r>
              <a:rPr lang="ru-RU" sz="900" b="1" dirty="0" smtClean="0">
                <a:latin typeface="Times New Roman" pitchFamily="18" charset="0"/>
                <a:cs typeface="Times New Roman" pitchFamily="18" charset="0"/>
              </a:rPr>
              <a:t> </a:t>
            </a:r>
            <a:r>
              <a:rPr lang="ru-RU" sz="900" dirty="0" smtClean="0">
                <a:latin typeface="Times New Roman" pitchFamily="18" charset="0"/>
                <a:cs typeface="Times New Roman" pitchFamily="18" charset="0"/>
              </a:rPr>
              <a:t>(</a:t>
            </a:r>
            <a:r>
              <a:rPr lang="ru-RU" sz="900" i="1" dirty="0" smtClean="0">
                <a:latin typeface="Times New Roman" pitchFamily="18" charset="0"/>
                <a:cs typeface="Times New Roman" pitchFamily="18" charset="0"/>
              </a:rPr>
              <a:t>жюри... равнодушно отсеяло «кукол б.»</a:t>
            </a:r>
            <a:r>
              <a:rPr lang="ru-RU" sz="900" dirty="0" smtClean="0">
                <a:latin typeface="Times New Roman" pitchFamily="18" charset="0"/>
                <a:cs typeface="Times New Roman" pitchFamily="18" charset="0"/>
              </a:rPr>
              <a:t>),</a:t>
            </a:r>
            <a:r>
              <a:rPr lang="ru-RU" sz="900" i="1" dirty="0" smtClean="0">
                <a:latin typeface="Times New Roman" pitchFamily="18" charset="0"/>
                <a:cs typeface="Times New Roman" pitchFamily="18" charset="0"/>
              </a:rPr>
              <a:t> </a:t>
            </a:r>
            <a:r>
              <a:rPr lang="ru-RU" sz="900" dirty="0" smtClean="0">
                <a:latin typeface="Times New Roman" pitchFamily="18" charset="0"/>
                <a:cs typeface="Times New Roman" pitchFamily="18" charset="0"/>
              </a:rPr>
              <a:t>1998, 37</a:t>
            </a:r>
            <a:r>
              <a:rPr lang="ru-RU" sz="900" b="1" dirty="0" smtClean="0">
                <a:latin typeface="Times New Roman" pitchFamily="18" charset="0"/>
                <a:cs typeface="Times New Roman" pitchFamily="18" charset="0"/>
              </a:rPr>
              <a:t> </a:t>
            </a:r>
            <a:r>
              <a:rPr lang="ru-RU" sz="900" dirty="0" smtClean="0">
                <a:latin typeface="Times New Roman" pitchFamily="18" charset="0"/>
                <a:cs typeface="Times New Roman" pitchFamily="18" charset="0"/>
              </a:rPr>
              <a:t>(</a:t>
            </a:r>
            <a:r>
              <a:rPr lang="ru-RU" sz="900" i="1" dirty="0" smtClean="0">
                <a:latin typeface="Times New Roman" pitchFamily="18" charset="0"/>
                <a:cs typeface="Times New Roman" pitchFamily="18" charset="0"/>
              </a:rPr>
              <a:t>женила его на себе эта кукла Б.</a:t>
            </a:r>
            <a:r>
              <a:rPr lang="ru-RU" sz="900" dirty="0" smtClean="0">
                <a:latin typeface="Times New Roman" pitchFamily="18" charset="0"/>
                <a:cs typeface="Times New Roman" pitchFamily="18" charset="0"/>
              </a:rPr>
              <a:t>);</a:t>
            </a:r>
            <a:r>
              <a:rPr lang="ru-RU" sz="900" i="1" dirty="0" smtClean="0">
                <a:latin typeface="Times New Roman" pitchFamily="18" charset="0"/>
                <a:cs typeface="Times New Roman" pitchFamily="18" charset="0"/>
              </a:rPr>
              <a:t> </a:t>
            </a:r>
            <a:r>
              <a:rPr lang="ru-RU" sz="900" dirty="0" err="1" smtClean="0">
                <a:latin typeface="Times New Roman" pitchFamily="18" charset="0"/>
                <a:cs typeface="Times New Roman" pitchFamily="18" charset="0"/>
              </a:rPr>
              <a:t>Изв</a:t>
            </a:r>
            <a:r>
              <a:rPr lang="ru-RU" sz="900" dirty="0" smtClean="0">
                <a:latin typeface="Times New Roman" pitchFamily="18" charset="0"/>
                <a:cs typeface="Times New Roman" pitchFamily="18" charset="0"/>
              </a:rPr>
              <a:t> 30.12.97</a:t>
            </a:r>
            <a:r>
              <a:rPr lang="ru-RU" sz="900" b="1" dirty="0" smtClean="0">
                <a:latin typeface="Times New Roman" pitchFamily="18" charset="0"/>
                <a:cs typeface="Times New Roman" pitchFamily="18" charset="0"/>
              </a:rPr>
              <a:t> </a:t>
            </a:r>
            <a:r>
              <a:rPr lang="ru-RU" sz="900" dirty="0" smtClean="0">
                <a:latin typeface="Times New Roman" pitchFamily="18" charset="0"/>
                <a:cs typeface="Times New Roman" pitchFamily="18" charset="0"/>
              </a:rPr>
              <a:t>(</a:t>
            </a:r>
            <a:r>
              <a:rPr lang="ru-RU" sz="900" i="1" dirty="0" smtClean="0">
                <a:latin typeface="Times New Roman" pitchFamily="18" charset="0"/>
                <a:cs typeface="Times New Roman" pitchFamily="18" charset="0"/>
              </a:rPr>
              <a:t>я не кукла Б., не такая уж красивая</a:t>
            </a:r>
            <a:r>
              <a:rPr lang="ru-RU" sz="900" dirty="0" smtClean="0">
                <a:latin typeface="Times New Roman" pitchFamily="18" charset="0"/>
                <a:cs typeface="Times New Roman" pitchFamily="18" charset="0"/>
              </a:rPr>
              <a:t>);</a:t>
            </a:r>
            <a:r>
              <a:rPr lang="ru-RU" sz="900" i="1" dirty="0" smtClean="0">
                <a:latin typeface="Times New Roman" pitchFamily="18" charset="0"/>
                <a:cs typeface="Times New Roman" pitchFamily="18" charset="0"/>
              </a:rPr>
              <a:t> </a:t>
            </a:r>
            <a:r>
              <a:rPr lang="ru-RU" sz="900" dirty="0" smtClean="0">
                <a:latin typeface="Times New Roman" pitchFamily="18" charset="0"/>
                <a:cs typeface="Times New Roman" pitchFamily="18" charset="0"/>
              </a:rPr>
              <a:t>ЛГ, 1999, 11</a:t>
            </a:r>
            <a:r>
              <a:rPr lang="ru-RU" sz="900" b="1" dirty="0" smtClean="0">
                <a:latin typeface="Times New Roman" pitchFamily="18" charset="0"/>
                <a:cs typeface="Times New Roman" pitchFamily="18" charset="0"/>
              </a:rPr>
              <a:t> </a:t>
            </a:r>
            <a:r>
              <a:rPr lang="ru-RU" sz="900" dirty="0" smtClean="0">
                <a:latin typeface="Times New Roman" pitchFamily="18" charset="0"/>
                <a:cs typeface="Times New Roman" pitchFamily="18" charset="0"/>
              </a:rPr>
              <a:t>(</a:t>
            </a:r>
            <a:r>
              <a:rPr lang="ru-RU" sz="900" i="1" dirty="0" smtClean="0">
                <a:latin typeface="Times New Roman" pitchFamily="18" charset="0"/>
                <a:cs typeface="Times New Roman" pitchFamily="18" charset="0"/>
              </a:rPr>
              <a:t>полюбить такую куклу Б. ни один нормальный человек не в состоянии</a:t>
            </a:r>
            <a:r>
              <a:rPr lang="ru-RU" sz="900" dirty="0" smtClean="0">
                <a:latin typeface="Times New Roman" pitchFamily="18" charset="0"/>
                <a:cs typeface="Times New Roman" pitchFamily="18" charset="0"/>
              </a:rPr>
              <a:t>)</a:t>
            </a:r>
            <a:r>
              <a:rPr lang="ru-RU" sz="900" i="1" dirty="0" smtClean="0">
                <a:latin typeface="Times New Roman" pitchFamily="18" charset="0"/>
                <a:cs typeface="Times New Roman" pitchFamily="18" charset="0"/>
              </a:rPr>
              <a:t>. –</a:t>
            </a:r>
            <a:r>
              <a:rPr lang="ru-RU" sz="900" b="1" dirty="0" smtClean="0">
                <a:latin typeface="Times New Roman" pitchFamily="18" charset="0"/>
                <a:cs typeface="Times New Roman" pitchFamily="18" charset="0"/>
              </a:rPr>
              <a:t>От </a:t>
            </a:r>
            <a:r>
              <a:rPr lang="ru-RU" sz="900" b="1" dirty="0" err="1" smtClean="0">
                <a:latin typeface="Times New Roman" pitchFamily="18" charset="0"/>
                <a:cs typeface="Times New Roman" pitchFamily="18" charset="0"/>
              </a:rPr>
              <a:t>Ба</a:t>
            </a:r>
            <a:r>
              <a:rPr lang="ru-RU" sz="900" dirty="0" err="1" smtClean="0">
                <a:latin typeface="Times New Roman" pitchFamily="18" charset="0"/>
                <a:cs typeface="Times New Roman" pitchFamily="18" charset="0"/>
              </a:rPr>
              <a:t>´</a:t>
            </a:r>
            <a:r>
              <a:rPr lang="ru-RU" sz="900" b="1" dirty="0" err="1" smtClean="0">
                <a:latin typeface="Times New Roman" pitchFamily="18" charset="0"/>
                <a:cs typeface="Times New Roman" pitchFamily="18" charset="0"/>
              </a:rPr>
              <a:t>рби</a:t>
            </a:r>
            <a:r>
              <a:rPr lang="ru-RU" sz="900" b="1" dirty="0" smtClean="0">
                <a:latin typeface="Times New Roman" pitchFamily="18" charset="0"/>
                <a:cs typeface="Times New Roman" pitchFamily="18" charset="0"/>
              </a:rPr>
              <a:t>, кукла </a:t>
            </a:r>
            <a:r>
              <a:rPr lang="ru-RU" sz="900" b="1" dirty="0" err="1" smtClean="0">
                <a:latin typeface="Times New Roman" pitchFamily="18" charset="0"/>
                <a:cs typeface="Times New Roman" pitchFamily="18" charset="0"/>
              </a:rPr>
              <a:t>Ба</a:t>
            </a:r>
            <a:r>
              <a:rPr lang="ru-RU" sz="900" dirty="0" err="1" smtClean="0">
                <a:latin typeface="Times New Roman" pitchFamily="18" charset="0"/>
                <a:cs typeface="Times New Roman" pitchFamily="18" charset="0"/>
              </a:rPr>
              <a:t>´</a:t>
            </a:r>
            <a:r>
              <a:rPr lang="ru-RU" sz="900" b="1" dirty="0" err="1" smtClean="0">
                <a:latin typeface="Times New Roman" pitchFamily="18" charset="0"/>
                <a:cs typeface="Times New Roman" pitchFamily="18" charset="0"/>
              </a:rPr>
              <a:t>рби</a:t>
            </a:r>
            <a:r>
              <a:rPr lang="ru-RU" sz="900" b="1" dirty="0" smtClean="0">
                <a:latin typeface="Times New Roman" pitchFamily="18" charset="0"/>
                <a:cs typeface="Times New Roman" pitchFamily="18" charset="0"/>
              </a:rPr>
              <a:t> </a:t>
            </a:r>
            <a:r>
              <a:rPr lang="ru-RU" sz="900" dirty="0" smtClean="0">
                <a:latin typeface="Times New Roman" pitchFamily="18" charset="0"/>
                <a:cs typeface="Times New Roman" pitchFamily="18" charset="0"/>
              </a:rPr>
              <a:t>в 1-м знач.</a:t>
            </a:r>
          </a:p>
          <a:p>
            <a:endParaRPr lang="ru-RU" sz="900" dirty="0"/>
          </a:p>
        </p:txBody>
      </p:sp>
      <p:pic>
        <p:nvPicPr>
          <p:cNvPr id="5124" name="Picture 4" descr="C:\Users\NADYA\Downloads\novoe-90.jpg"/>
          <p:cNvPicPr>
            <a:picLocks noChangeAspect="1" noChangeArrowheads="1"/>
          </p:cNvPicPr>
          <p:nvPr/>
        </p:nvPicPr>
        <p:blipFill>
          <a:blip r:embed="rId3" cstate="print"/>
          <a:srcRect/>
          <a:stretch>
            <a:fillRect/>
          </a:stretch>
        </p:blipFill>
        <p:spPr bwMode="auto">
          <a:xfrm>
            <a:off x="6228184" y="116632"/>
            <a:ext cx="1905000" cy="2924175"/>
          </a:xfrm>
          <a:prstGeom prst="rect">
            <a:avLst/>
          </a:prstGeom>
          <a:noFill/>
        </p:spPr>
      </p:pic>
      <p:sp>
        <p:nvSpPr>
          <p:cNvPr id="7" name="Прямоугольник 6"/>
          <p:cNvSpPr/>
          <p:nvPr/>
        </p:nvSpPr>
        <p:spPr>
          <a:xfrm>
            <a:off x="5364088" y="3068960"/>
            <a:ext cx="3510136" cy="2677656"/>
          </a:xfrm>
          <a:prstGeom prst="rect">
            <a:avLst/>
          </a:prstGeom>
        </p:spPr>
        <p:txBody>
          <a:bodyPr wrap="square">
            <a:spAutoFit/>
          </a:bodyPr>
          <a:lstStyle/>
          <a:p>
            <a:r>
              <a:rPr lang="ru-RU" sz="1400" b="1" dirty="0" smtClean="0"/>
              <a:t>АЛИСОМА΄НКА</a:t>
            </a:r>
            <a:r>
              <a:rPr lang="ru-RU" sz="1400" dirty="0" smtClean="0"/>
              <a:t>, и, </a:t>
            </a:r>
            <a:r>
              <a:rPr lang="ru-RU" sz="1400" i="1" dirty="0" smtClean="0"/>
              <a:t>ж.</a:t>
            </a:r>
            <a:r>
              <a:rPr lang="ru-RU" sz="1400" dirty="0" smtClean="0"/>
              <a:t> Поклонница рок-группы (НСЗ 70-х) «Алиса». </a:t>
            </a:r>
            <a:r>
              <a:rPr lang="ru-RU" sz="1400" i="1" dirty="0" err="1" smtClean="0"/>
              <a:t>Алисоманка</a:t>
            </a:r>
            <a:r>
              <a:rPr lang="ru-RU" sz="1400" i="1" dirty="0" smtClean="0"/>
              <a:t> Галя [подпись под письмом]. [К. пр. 7.11].</a:t>
            </a:r>
            <a:endParaRPr lang="ru-RU" sz="1400" dirty="0" smtClean="0"/>
          </a:p>
          <a:p>
            <a:r>
              <a:rPr lang="ru-RU" sz="1400" dirty="0" smtClean="0"/>
              <a:t>– </a:t>
            </a:r>
            <a:r>
              <a:rPr lang="ru-RU" sz="1400" b="1" dirty="0" err="1" smtClean="0"/>
              <a:t>Алисоман</a:t>
            </a:r>
            <a:r>
              <a:rPr lang="ru-RU" sz="1400" dirty="0" smtClean="0"/>
              <a:t> (см.) + -</a:t>
            </a:r>
            <a:r>
              <a:rPr lang="ru-RU" sz="1400" b="1" dirty="0" smtClean="0"/>
              <a:t>к(а)</a:t>
            </a:r>
            <a:r>
              <a:rPr lang="ru-RU" sz="1400" dirty="0" smtClean="0"/>
              <a:t>.</a:t>
            </a:r>
          </a:p>
          <a:p>
            <a:endParaRPr lang="ru-RU" sz="1400" dirty="0" smtClean="0"/>
          </a:p>
          <a:p>
            <a:r>
              <a:rPr lang="ru-RU" sz="1400" b="1" dirty="0" smtClean="0"/>
              <a:t>БИЗНЕСМЕ΄НОВСКИЙ</a:t>
            </a:r>
            <a:r>
              <a:rPr lang="ru-RU" sz="1400" dirty="0" smtClean="0"/>
              <a:t>, </a:t>
            </a:r>
            <a:r>
              <a:rPr lang="ru-RU" sz="1400" dirty="0" err="1" smtClean="0"/>
              <a:t>ая</a:t>
            </a:r>
            <a:r>
              <a:rPr lang="ru-RU" sz="1400" dirty="0" smtClean="0"/>
              <a:t>, </a:t>
            </a:r>
            <a:r>
              <a:rPr lang="ru-RU" sz="1400" dirty="0" err="1" smtClean="0"/>
              <a:t>ое</a:t>
            </a:r>
            <a:r>
              <a:rPr lang="ru-RU" sz="1400" dirty="0" smtClean="0"/>
              <a:t>. Состоящий из бизнесменов. </a:t>
            </a:r>
            <a:r>
              <a:rPr lang="ru-RU" sz="1400" i="1" dirty="0" smtClean="0"/>
              <a:t>Одна – номенклатурная – элита будет заменена другой – </a:t>
            </a:r>
            <a:r>
              <a:rPr lang="ru-RU" sz="1400" i="1" dirty="0" err="1" smtClean="0"/>
              <a:t>бизнесменовской</a:t>
            </a:r>
            <a:r>
              <a:rPr lang="ru-RU" sz="1400" dirty="0" smtClean="0"/>
              <a:t>. </a:t>
            </a:r>
            <a:r>
              <a:rPr lang="ru-RU" sz="1400" i="1" dirty="0" smtClean="0"/>
              <a:t>[К. пр. 8.11].</a:t>
            </a:r>
            <a:endParaRPr lang="ru-RU" sz="1400" dirty="0" smtClean="0"/>
          </a:p>
          <a:p>
            <a:r>
              <a:rPr lang="ru-RU" sz="1400" dirty="0" smtClean="0"/>
              <a:t>– </a:t>
            </a:r>
            <a:r>
              <a:rPr lang="ru-RU" sz="1400" b="1" dirty="0" err="1" smtClean="0"/>
              <a:t>Бизнесме΄н</a:t>
            </a:r>
            <a:r>
              <a:rPr lang="ru-RU" sz="1400" dirty="0" smtClean="0"/>
              <a:t> + </a:t>
            </a:r>
            <a:r>
              <a:rPr lang="ru-RU" sz="1400" b="1" dirty="0" smtClean="0"/>
              <a:t>-</a:t>
            </a:r>
            <a:r>
              <a:rPr lang="ru-RU" sz="1400" b="1" dirty="0" err="1" smtClean="0"/>
              <a:t>овск</a:t>
            </a:r>
            <a:r>
              <a:rPr lang="ru-RU" sz="1400" b="1" dirty="0" smtClean="0"/>
              <a:t>(</a:t>
            </a:r>
            <a:r>
              <a:rPr lang="ru-RU" sz="1400" b="1" dirty="0" err="1" smtClean="0"/>
              <a:t>ий</a:t>
            </a:r>
            <a:r>
              <a:rPr lang="ru-RU" sz="1400" b="1" dirty="0" smtClean="0"/>
              <a:t>)</a:t>
            </a:r>
            <a:r>
              <a:rPr lang="ru-RU" sz="1400" dirty="0" smtClean="0"/>
              <a:t>.</a:t>
            </a:r>
            <a:endParaRPr lang="ru-RU" sz="1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06090"/>
          </a:xfrm>
        </p:spPr>
        <p:txBody>
          <a:bodyPr>
            <a:normAutofit fontScale="90000"/>
          </a:bodyPr>
          <a:lstStyle/>
          <a:p>
            <a:r>
              <a:rPr lang="ru-RU" b="1" dirty="0" smtClean="0"/>
              <a:t>Словари омонимов</a:t>
            </a:r>
            <a:endParaRPr lang="ru-RU" dirty="0"/>
          </a:p>
        </p:txBody>
      </p:sp>
      <p:sp>
        <p:nvSpPr>
          <p:cNvPr id="3" name="Содержимое 2"/>
          <p:cNvSpPr>
            <a:spLocks noGrp="1"/>
          </p:cNvSpPr>
          <p:nvPr>
            <p:ph sz="quarter" idx="1"/>
          </p:nvPr>
        </p:nvSpPr>
        <p:spPr>
          <a:xfrm>
            <a:off x="457200" y="1052736"/>
            <a:ext cx="6347048" cy="5421216"/>
          </a:xfrm>
        </p:spPr>
        <p:txBody>
          <a:bodyPr>
            <a:normAutofit/>
          </a:bodyPr>
          <a:lstStyle/>
          <a:p>
            <a:r>
              <a:rPr lang="ru-RU" sz="1900" dirty="0" smtClean="0">
                <a:latin typeface="Times New Roman" pitchFamily="18" charset="0"/>
                <a:cs typeface="Times New Roman" pitchFamily="18" charset="0"/>
              </a:rPr>
              <a:t>Словари омонимов – это тип словарей, описывающий омонимы, такие слова, которые совпадают по своему оформлению (звучанию и/или написанию; в некоторых или во всех формах) и различаются значениями.</a:t>
            </a:r>
          </a:p>
          <a:p>
            <a:r>
              <a:rPr lang="ru-RU" sz="1900" dirty="0" smtClean="0">
                <a:latin typeface="Times New Roman" pitchFamily="18" charset="0"/>
                <a:cs typeface="Times New Roman" pitchFamily="18" charset="0"/>
              </a:rPr>
              <a:t>Наряду с омонимами обычно выделяют также омографы (слова, одинаковые по написанию, но различающиеся ударением: </a:t>
            </a:r>
            <a:r>
              <a:rPr lang="ru-RU" sz="1900" i="1" dirty="0" smtClean="0">
                <a:latin typeface="Times New Roman" pitchFamily="18" charset="0"/>
                <a:cs typeface="Times New Roman" pitchFamily="18" charset="0"/>
              </a:rPr>
              <a:t>мука' – </a:t>
            </a:r>
            <a:r>
              <a:rPr lang="ru-RU" sz="1900" i="1" dirty="0" err="1" smtClean="0">
                <a:latin typeface="Times New Roman" pitchFamily="18" charset="0"/>
                <a:cs typeface="Times New Roman" pitchFamily="18" charset="0"/>
              </a:rPr>
              <a:t>му'ка</a:t>
            </a:r>
            <a:r>
              <a:rPr lang="ru-RU" sz="1900" dirty="0" smtClean="0">
                <a:latin typeface="Times New Roman" pitchFamily="18" charset="0"/>
                <a:cs typeface="Times New Roman" pitchFamily="18" charset="0"/>
              </a:rPr>
              <a:t>), омофоны (слова, произносящиеся одинаково, но различающиеся в написании: </a:t>
            </a:r>
            <a:r>
              <a:rPr lang="ru-RU" sz="1900" i="1" dirty="0" smtClean="0">
                <a:latin typeface="Times New Roman" pitchFamily="18" charset="0"/>
                <a:cs typeface="Times New Roman" pitchFamily="18" charset="0"/>
              </a:rPr>
              <a:t>костный – косный</a:t>
            </a:r>
            <a:r>
              <a:rPr lang="ru-RU" sz="1900" dirty="0" smtClean="0">
                <a:latin typeface="Times New Roman" pitchFamily="18" charset="0"/>
                <a:cs typeface="Times New Roman" pitchFamily="18" charset="0"/>
              </a:rPr>
              <a:t>) и </a:t>
            </a:r>
            <a:r>
              <a:rPr lang="ru-RU" sz="1900" dirty="0" err="1" smtClean="0">
                <a:latin typeface="Times New Roman" pitchFamily="18" charset="0"/>
                <a:cs typeface="Times New Roman" pitchFamily="18" charset="0"/>
              </a:rPr>
              <a:t>омоформы</a:t>
            </a:r>
            <a:r>
              <a:rPr lang="ru-RU" sz="1900" dirty="0" smtClean="0">
                <a:latin typeface="Times New Roman" pitchFamily="18" charset="0"/>
                <a:cs typeface="Times New Roman" pitchFamily="18" charset="0"/>
              </a:rPr>
              <a:t> (слова, случайно совпадающие в некоторых своих формах: </a:t>
            </a:r>
            <a:r>
              <a:rPr lang="ru-RU" sz="1900" i="1" dirty="0" smtClean="0">
                <a:latin typeface="Times New Roman" pitchFamily="18" charset="0"/>
                <a:cs typeface="Times New Roman" pitchFamily="18" charset="0"/>
              </a:rPr>
              <a:t>дам</a:t>
            </a:r>
            <a:r>
              <a:rPr lang="ru-RU" sz="1900" dirty="0" smtClean="0">
                <a:latin typeface="Times New Roman" pitchFamily="18" charset="0"/>
                <a:cs typeface="Times New Roman" pitchFamily="18" charset="0"/>
              </a:rPr>
              <a:t> – форма род. п. мн. ч. существительного </a:t>
            </a:r>
            <a:r>
              <a:rPr lang="ru-RU" sz="1900" i="1" dirty="0" smtClean="0">
                <a:latin typeface="Times New Roman" pitchFamily="18" charset="0"/>
                <a:cs typeface="Times New Roman" pitchFamily="18" charset="0"/>
              </a:rPr>
              <a:t>дама</a:t>
            </a:r>
            <a:r>
              <a:rPr lang="ru-RU" sz="1900" dirty="0" smtClean="0">
                <a:latin typeface="Times New Roman" pitchFamily="18" charset="0"/>
                <a:cs typeface="Times New Roman" pitchFamily="18" charset="0"/>
              </a:rPr>
              <a:t> и повелит. накл. глагола </a:t>
            </a:r>
            <a:r>
              <a:rPr lang="ru-RU" sz="1900" i="1" dirty="0" smtClean="0">
                <a:latin typeface="Times New Roman" pitchFamily="18" charset="0"/>
                <a:cs typeface="Times New Roman" pitchFamily="18" charset="0"/>
              </a:rPr>
              <a:t>дать</a:t>
            </a:r>
            <a:r>
              <a:rPr lang="ru-RU" sz="1900" dirty="0" smtClean="0">
                <a:latin typeface="Times New Roman" pitchFamily="18" charset="0"/>
                <a:cs typeface="Times New Roman" pitchFamily="18" charset="0"/>
              </a:rPr>
              <a:t>).</a:t>
            </a:r>
          </a:p>
          <a:p>
            <a:r>
              <a:rPr lang="ru-RU" sz="1900" i="1" dirty="0" smtClean="0">
                <a:latin typeface="Times New Roman" pitchFamily="18" charset="0"/>
                <a:cs typeface="Times New Roman" pitchFamily="18" charset="0"/>
              </a:rPr>
              <a:t>Наиболее последовательная, полная и детально разработанная классификация русских омонимов и максимально полная информация о них дана в «Словаре омонимов русского языка» О. С. Ахмановой.</a:t>
            </a:r>
          </a:p>
          <a:p>
            <a:endParaRPr lang="ru-RU" dirty="0"/>
          </a:p>
        </p:txBody>
      </p:sp>
      <p:pic>
        <p:nvPicPr>
          <p:cNvPr id="6146" name="Picture 2" descr="C:\Users\NADYA\Downloads\длинопост-учим-русский-язык-удалённое-795668.jpeg"/>
          <p:cNvPicPr>
            <a:picLocks noChangeAspect="1" noChangeArrowheads="1"/>
          </p:cNvPicPr>
          <p:nvPr/>
        </p:nvPicPr>
        <p:blipFill>
          <a:blip r:embed="rId2" cstate="print"/>
          <a:srcRect/>
          <a:stretch>
            <a:fillRect/>
          </a:stretch>
        </p:blipFill>
        <p:spPr bwMode="auto">
          <a:xfrm>
            <a:off x="6876256" y="0"/>
            <a:ext cx="2095500" cy="3238500"/>
          </a:xfrm>
          <a:prstGeom prst="rect">
            <a:avLst/>
          </a:prstGeom>
          <a:noFill/>
        </p:spPr>
      </p:pic>
      <p:pic>
        <p:nvPicPr>
          <p:cNvPr id="6147" name="Picture 3" descr="C:\Users\NADYA\Downloads\16d59.jpg"/>
          <p:cNvPicPr>
            <a:picLocks noChangeAspect="1" noChangeArrowheads="1"/>
          </p:cNvPicPr>
          <p:nvPr/>
        </p:nvPicPr>
        <p:blipFill>
          <a:blip r:embed="rId3" cstate="print"/>
          <a:srcRect/>
          <a:stretch>
            <a:fillRect/>
          </a:stretch>
        </p:blipFill>
        <p:spPr bwMode="auto">
          <a:xfrm>
            <a:off x="6732240" y="3307457"/>
            <a:ext cx="2281863" cy="3550543"/>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23528" y="2348880"/>
            <a:ext cx="5040560" cy="3549008"/>
          </a:xfrm>
        </p:spPr>
        <p:txBody>
          <a:bodyPr>
            <a:normAutofit fontScale="40000" lnSpcReduction="20000"/>
          </a:bodyPr>
          <a:lstStyle/>
          <a:p>
            <a:r>
              <a:rPr lang="ru-RU" b="1" dirty="0" smtClean="0"/>
              <a:t>ЛИНЕЙКА</a:t>
            </a:r>
            <a:endParaRPr lang="ru-RU" dirty="0" smtClean="0"/>
          </a:p>
          <a:p>
            <a:r>
              <a:rPr lang="ru-RU" dirty="0" smtClean="0"/>
              <a:t>1. </a:t>
            </a:r>
            <a:r>
              <a:rPr lang="ru-RU" dirty="0" err="1" smtClean="0"/>
              <a:t>Лине´йка</a:t>
            </a:r>
            <a:r>
              <a:rPr lang="ru-RU" dirty="0" smtClean="0"/>
              <a:t>       1. Прямая черта на бумаге, доске и т. п., помогающая писать ров­ными строками. 2. Прямая планка или брусок для вычерчивания прямых линий. 3. Граница лаге­ря – линия, обозначенная тем или иным способом. 4. Строй в одну шеренгу.</a:t>
            </a:r>
          </a:p>
          <a:p>
            <a:r>
              <a:rPr lang="ru-RU" dirty="0" smtClean="0"/>
              <a:t>2. </a:t>
            </a:r>
            <a:r>
              <a:rPr lang="ru-RU" dirty="0" err="1" smtClean="0"/>
              <a:t>Лине´йка</a:t>
            </a:r>
            <a:r>
              <a:rPr lang="ru-RU" dirty="0" smtClean="0"/>
              <a:t>       длинный многоместный экипаж с продольной перегородкой, в котором сидят боком к направле­нию движения (устар.).</a:t>
            </a:r>
          </a:p>
          <a:p>
            <a:r>
              <a:rPr lang="ru-RU" dirty="0" smtClean="0"/>
              <a:t> </a:t>
            </a:r>
          </a:p>
          <a:p>
            <a:r>
              <a:rPr lang="ru-RU" b="1" dirty="0" smtClean="0"/>
              <a:t>РАСТВОРЯТЬ</a:t>
            </a:r>
            <a:endParaRPr lang="ru-RU" dirty="0" smtClean="0"/>
          </a:p>
          <a:p>
            <a:r>
              <a:rPr lang="ru-RU" dirty="0" smtClean="0"/>
              <a:t>1. </a:t>
            </a:r>
            <a:r>
              <a:rPr lang="ru-RU" dirty="0" err="1" smtClean="0"/>
              <a:t>Растворя´ть</a:t>
            </a:r>
            <a:r>
              <a:rPr lang="ru-RU" dirty="0" smtClean="0"/>
              <a:t>       1. Раскрывать, распахивать (что-либо затворенное). 2. Раздвигать, отводить в стороны концы чего-либо (ножками циркуля, лезвия­ми ножниц и т. п.). </a:t>
            </a:r>
            <a:r>
              <a:rPr lang="ru-RU" dirty="0" err="1" smtClean="0"/>
              <a:t>Соверш</a:t>
            </a:r>
            <a:r>
              <a:rPr lang="ru-RU" dirty="0" smtClean="0"/>
              <a:t>. рас­творить (спец.).</a:t>
            </a:r>
          </a:p>
          <a:p>
            <a:r>
              <a:rPr lang="ru-RU" dirty="0" smtClean="0"/>
              <a:t>2. </a:t>
            </a:r>
            <a:r>
              <a:rPr lang="ru-RU" dirty="0" err="1" smtClean="0"/>
              <a:t>Растворя´ть</a:t>
            </a:r>
            <a:r>
              <a:rPr lang="ru-RU" dirty="0" smtClean="0"/>
              <a:t>       1. Заставлять растворяться. 2. Разводя муку водой, приготовить те­сто. </a:t>
            </a:r>
            <a:r>
              <a:rPr lang="ru-RU" dirty="0" err="1" smtClean="0"/>
              <a:t>Соверш</a:t>
            </a:r>
            <a:r>
              <a:rPr lang="ru-RU" dirty="0" smtClean="0"/>
              <a:t>. растворить (разг.).</a:t>
            </a:r>
          </a:p>
          <a:p>
            <a:endParaRPr lang="ru-RU" dirty="0"/>
          </a:p>
        </p:txBody>
      </p:sp>
      <p:pic>
        <p:nvPicPr>
          <p:cNvPr id="7170" name="Picture 2" descr="C:\Users\NADYA\Downloads\vved.jpg"/>
          <p:cNvPicPr>
            <a:picLocks noChangeAspect="1" noChangeArrowheads="1"/>
          </p:cNvPicPr>
          <p:nvPr/>
        </p:nvPicPr>
        <p:blipFill>
          <a:blip r:embed="rId2" cstate="print"/>
          <a:srcRect/>
          <a:stretch>
            <a:fillRect/>
          </a:stretch>
        </p:blipFill>
        <p:spPr bwMode="auto">
          <a:xfrm>
            <a:off x="179512" y="188640"/>
            <a:ext cx="1546606" cy="2134316"/>
          </a:xfrm>
          <a:prstGeom prst="rect">
            <a:avLst/>
          </a:prstGeom>
          <a:noFill/>
        </p:spPr>
      </p:pic>
      <p:pic>
        <p:nvPicPr>
          <p:cNvPr id="7171" name="Picture 3" descr="C:\Users\NADYA\Downloads\4 (1).jpg"/>
          <p:cNvPicPr>
            <a:picLocks noChangeAspect="1" noChangeArrowheads="1"/>
          </p:cNvPicPr>
          <p:nvPr/>
        </p:nvPicPr>
        <p:blipFill>
          <a:blip r:embed="rId3" cstate="print"/>
          <a:srcRect/>
          <a:stretch>
            <a:fillRect/>
          </a:stretch>
        </p:blipFill>
        <p:spPr bwMode="auto">
          <a:xfrm>
            <a:off x="5292080" y="116632"/>
            <a:ext cx="2489200" cy="2971800"/>
          </a:xfrm>
          <a:prstGeom prst="rect">
            <a:avLst/>
          </a:prstGeom>
          <a:noFill/>
        </p:spPr>
      </p:pic>
      <p:sp>
        <p:nvSpPr>
          <p:cNvPr id="6" name="Прямоугольник 5"/>
          <p:cNvSpPr/>
          <p:nvPr/>
        </p:nvSpPr>
        <p:spPr>
          <a:xfrm>
            <a:off x="5364088" y="3212976"/>
            <a:ext cx="3222104" cy="2739211"/>
          </a:xfrm>
          <a:prstGeom prst="rect">
            <a:avLst/>
          </a:prstGeom>
        </p:spPr>
        <p:txBody>
          <a:bodyPr wrap="square">
            <a:spAutoFit/>
          </a:bodyPr>
          <a:lstStyle/>
          <a:p>
            <a:r>
              <a:rPr lang="ru-RU" b="1" dirty="0" smtClean="0">
                <a:latin typeface="Times New Roman" pitchFamily="18" charset="0"/>
                <a:cs typeface="Times New Roman" pitchFamily="18" charset="0"/>
              </a:rPr>
              <a:t>1. </a:t>
            </a:r>
            <a:r>
              <a:rPr lang="ru-RU" sz="1400" b="1" dirty="0" err="1" smtClean="0">
                <a:latin typeface="Times New Roman" pitchFamily="18" charset="0"/>
                <a:cs typeface="Times New Roman" pitchFamily="18" charset="0"/>
              </a:rPr>
              <a:t>Вокру´г</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нареч. </a:t>
            </a:r>
            <a:r>
              <a:rPr lang="ru-RU" sz="1400" i="1" dirty="0" smtClean="0">
                <a:latin typeface="Times New Roman" pitchFamily="18" charset="0"/>
                <a:cs typeface="Times New Roman" pitchFamily="18" charset="0"/>
              </a:rPr>
              <a:t>Море на сотни миль вокруг казалось пустынным. </a:t>
            </a:r>
            <a:r>
              <a:rPr lang="ru-RU" sz="1400" dirty="0" smtClean="0">
                <a:latin typeface="Times New Roman" pitchFamily="18" charset="0"/>
                <a:cs typeface="Times New Roman" pitchFamily="18" charset="0"/>
              </a:rPr>
              <a:t>Катаев.</a:t>
            </a:r>
            <a:r>
              <a:rPr lang="ru-RU" sz="1400" i="1" dirty="0" smtClean="0">
                <a:latin typeface="Times New Roman" pitchFamily="18" charset="0"/>
                <a:cs typeface="Times New Roman" pitchFamily="18" charset="0"/>
              </a:rPr>
              <a:t> Одни леса стоят стеной вокруг, и только дождь в траве огромной пляшет.</a:t>
            </a:r>
            <a:r>
              <a:rPr lang="ru-RU" sz="1400" dirty="0" smtClean="0">
                <a:latin typeface="Times New Roman" pitchFamily="18" charset="0"/>
                <a:cs typeface="Times New Roman" pitchFamily="18" charset="0"/>
              </a:rPr>
              <a:t> Бродский.</a:t>
            </a:r>
          </a:p>
          <a:p>
            <a:r>
              <a:rPr lang="ru-RU" sz="1400" b="1" dirty="0" smtClean="0">
                <a:latin typeface="Times New Roman" pitchFamily="18" charset="0"/>
                <a:cs typeface="Times New Roman" pitchFamily="18" charset="0"/>
              </a:rPr>
              <a:t>2. </a:t>
            </a:r>
            <a:r>
              <a:rPr lang="ru-RU" sz="1400" b="1" dirty="0" err="1" smtClean="0">
                <a:latin typeface="Times New Roman" pitchFamily="18" charset="0"/>
                <a:cs typeface="Times New Roman" pitchFamily="18" charset="0"/>
              </a:rPr>
              <a:t>Вокру´г</a:t>
            </a:r>
            <a:r>
              <a:rPr lang="ru-RU" sz="1400" b="1"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rPr>
              <a:t> предлог. </a:t>
            </a:r>
            <a:r>
              <a:rPr lang="ru-RU" sz="1400" i="1" dirty="0" smtClean="0">
                <a:latin typeface="Times New Roman" pitchFamily="18" charset="0"/>
                <a:cs typeface="Times New Roman" pitchFamily="18" charset="0"/>
              </a:rPr>
              <a:t>Сесть вокруг стола. Путешествие вокруг света. Забор вокруг дома. Разговоры вокруг политики. ■ Мой взгляд рассеянный в </a:t>
            </a:r>
            <a:r>
              <a:rPr lang="ru-RU" sz="1400" i="1" dirty="0" err="1" smtClean="0">
                <a:latin typeface="Times New Roman" pitchFamily="18" charset="0"/>
                <a:cs typeface="Times New Roman" pitchFamily="18" charset="0"/>
              </a:rPr>
              <a:t>молчаньи</a:t>
            </a:r>
            <a:r>
              <a:rPr lang="ru-RU" sz="1400" i="1" dirty="0" smtClean="0">
                <a:latin typeface="Times New Roman" pitchFamily="18" charset="0"/>
                <a:cs typeface="Times New Roman" pitchFamily="18" charset="0"/>
              </a:rPr>
              <a:t> заприметь И не мешай другим вокруг меня шуметь.</a:t>
            </a:r>
            <a:r>
              <a:rPr lang="ru-RU" sz="1400" dirty="0" smtClean="0">
                <a:latin typeface="Times New Roman" pitchFamily="18" charset="0"/>
                <a:cs typeface="Times New Roman" pitchFamily="18" charset="0"/>
              </a:rPr>
              <a:t> Анненский.</a:t>
            </a: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06090"/>
          </a:xfrm>
        </p:spPr>
        <p:txBody>
          <a:bodyPr>
            <a:normAutofit fontScale="90000"/>
          </a:bodyPr>
          <a:lstStyle/>
          <a:p>
            <a:r>
              <a:rPr lang="ru-RU" b="1" dirty="0" smtClean="0"/>
              <a:t>Словари паронимов</a:t>
            </a:r>
            <a:endParaRPr lang="ru-RU" dirty="0"/>
          </a:p>
        </p:txBody>
      </p:sp>
      <p:sp>
        <p:nvSpPr>
          <p:cNvPr id="3" name="Содержимое 2"/>
          <p:cNvSpPr>
            <a:spLocks noGrp="1"/>
          </p:cNvSpPr>
          <p:nvPr>
            <p:ph sz="quarter" idx="1"/>
          </p:nvPr>
        </p:nvSpPr>
        <p:spPr>
          <a:xfrm>
            <a:off x="179512" y="1196752"/>
            <a:ext cx="7416824" cy="3024336"/>
          </a:xfrm>
        </p:spPr>
        <p:txBody>
          <a:bodyPr>
            <a:normAutofit fontScale="55000" lnSpcReduction="20000"/>
          </a:bodyPr>
          <a:lstStyle/>
          <a:p>
            <a:r>
              <a:rPr lang="ru-RU" b="1" dirty="0" smtClean="0"/>
              <a:t>Паронимы</a:t>
            </a:r>
            <a:r>
              <a:rPr lang="ru-RU" dirty="0" smtClean="0"/>
              <a:t> – это однокоренные слова, которые принадлежат одной части речи, имеют сходство в звучании (в связи с общим корнем или основой), но различаются своими значениями.</a:t>
            </a:r>
          </a:p>
          <a:p>
            <a:r>
              <a:rPr lang="ru-RU" dirty="0" smtClean="0"/>
              <a:t>Паронимы часто становятся источником речевых ошибок: сходство слов нередко оказывается причиной их смешения (например: </a:t>
            </a:r>
            <a:r>
              <a:rPr lang="ru-RU" i="1" dirty="0" smtClean="0"/>
              <a:t>надеть - одеть</a:t>
            </a:r>
            <a:r>
              <a:rPr lang="ru-RU" dirty="0" smtClean="0"/>
              <a:t>).</a:t>
            </a:r>
          </a:p>
          <a:p>
            <a:r>
              <a:rPr lang="ru-RU" dirty="0" smtClean="0"/>
              <a:t>В 1971 г. в Тбилиси был издан «Словарь паронимов русского языка» Н. П. Колесникова, который содержит слова, сходные по морфологическому составу и звучанию, но имеющие разный смысл (</a:t>
            </a:r>
            <a:r>
              <a:rPr lang="ru-RU" i="1" dirty="0" smtClean="0"/>
              <a:t>предоставить отпуск, слово,</a:t>
            </a:r>
            <a:r>
              <a:rPr lang="ru-RU" dirty="0" smtClean="0"/>
              <a:t> но </a:t>
            </a:r>
            <a:r>
              <a:rPr lang="ru-RU" i="1" dirty="0" smtClean="0"/>
              <a:t>представить отчет, доклад, представить к поощрению, награде</a:t>
            </a:r>
            <a:r>
              <a:rPr lang="ru-RU" dirty="0" smtClean="0"/>
              <a:t> или такие пары слов, как </a:t>
            </a:r>
            <a:r>
              <a:rPr lang="ru-RU" i="1" dirty="0" smtClean="0"/>
              <a:t>одеть - надеть, здравица - здравница</a:t>
            </a:r>
            <a:r>
              <a:rPr lang="ru-RU" dirty="0" smtClean="0"/>
              <a:t> и т. п.).</a:t>
            </a:r>
          </a:p>
          <a:p>
            <a:endParaRPr lang="ru-RU" dirty="0"/>
          </a:p>
        </p:txBody>
      </p:sp>
      <p:pic>
        <p:nvPicPr>
          <p:cNvPr id="9218" name="Picture 2"/>
          <p:cNvPicPr>
            <a:picLocks noChangeAspect="1" noChangeArrowheads="1"/>
          </p:cNvPicPr>
          <p:nvPr/>
        </p:nvPicPr>
        <p:blipFill>
          <a:blip r:embed="rId2" cstate="print"/>
          <a:srcRect/>
          <a:stretch>
            <a:fillRect/>
          </a:stretch>
        </p:blipFill>
        <p:spPr bwMode="auto">
          <a:xfrm>
            <a:off x="7596336" y="476672"/>
            <a:ext cx="1409700" cy="2219325"/>
          </a:xfrm>
          <a:prstGeom prst="rect">
            <a:avLst/>
          </a:prstGeom>
          <a:noFill/>
          <a:ln w="9525">
            <a:noFill/>
            <a:miter lim="800000"/>
            <a:headEnd/>
            <a:tailEnd/>
          </a:ln>
        </p:spPr>
      </p:pic>
      <p:pic>
        <p:nvPicPr>
          <p:cNvPr id="9219" name="Picture 3" descr="C:\Users\NADYA\Desktop\мои папки\английский для малышей\методическое пособие\кто где живет\54_0004.jpg"/>
          <p:cNvPicPr>
            <a:picLocks noChangeAspect="1" noChangeArrowheads="1"/>
          </p:cNvPicPr>
          <p:nvPr/>
        </p:nvPicPr>
        <p:blipFill>
          <a:blip r:embed="rId3" cstate="print"/>
          <a:srcRect/>
          <a:stretch>
            <a:fillRect/>
          </a:stretch>
        </p:blipFill>
        <p:spPr bwMode="auto">
          <a:xfrm>
            <a:off x="7571234" y="2852936"/>
            <a:ext cx="1572766" cy="2526911"/>
          </a:xfrm>
          <a:prstGeom prst="rect">
            <a:avLst/>
          </a:prstGeom>
          <a:noFill/>
        </p:spPr>
      </p:pic>
      <p:pic>
        <p:nvPicPr>
          <p:cNvPr id="9221" name="Picture 5"/>
          <p:cNvPicPr>
            <a:picLocks noChangeAspect="1" noChangeArrowheads="1"/>
          </p:cNvPicPr>
          <p:nvPr/>
        </p:nvPicPr>
        <p:blipFill>
          <a:blip r:embed="rId4" cstate="print"/>
          <a:srcRect/>
          <a:stretch>
            <a:fillRect/>
          </a:stretch>
        </p:blipFill>
        <p:spPr bwMode="auto">
          <a:xfrm>
            <a:off x="611560" y="4077072"/>
            <a:ext cx="6980237"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b="1" dirty="0" smtClean="0"/>
              <a:t>задачи:</a:t>
            </a:r>
            <a:endParaRPr lang="ru-RU" dirty="0" smtClean="0"/>
          </a:p>
          <a:p>
            <a:pPr lvl="0"/>
            <a:r>
              <a:rPr lang="ru-RU" dirty="0" smtClean="0"/>
              <a:t>посетить библиотеки и выявить типы словарей</a:t>
            </a:r>
          </a:p>
          <a:p>
            <a:pPr lvl="0"/>
            <a:r>
              <a:rPr lang="ru-RU" dirty="0" smtClean="0"/>
              <a:t>определиться с основными терминами и понятиями</a:t>
            </a:r>
          </a:p>
          <a:p>
            <a:pPr lvl="0"/>
            <a:r>
              <a:rPr lang="ru-RU" dirty="0" smtClean="0"/>
              <a:t>собрать наглядный материал и проанализировать его</a:t>
            </a:r>
          </a:p>
          <a:p>
            <a:pPr lvl="0"/>
            <a:r>
              <a:rPr lang="ru-RU" dirty="0" smtClean="0"/>
              <a:t>описать и систематизировать собранный материал</a:t>
            </a:r>
          </a:p>
          <a:p>
            <a:pPr lvl="0"/>
            <a:r>
              <a:rPr lang="ru-RU" dirty="0" smtClean="0"/>
              <a:t>сделать выводы по проделанной работе, выяснить достигнута ли её цель</a:t>
            </a: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06090"/>
          </a:xfrm>
        </p:spPr>
        <p:txBody>
          <a:bodyPr>
            <a:normAutofit/>
          </a:bodyPr>
          <a:lstStyle/>
          <a:p>
            <a:r>
              <a:rPr lang="ru-RU" sz="2000" b="1" i="1" dirty="0" smtClean="0">
                <a:latin typeface="Times New Roman" pitchFamily="18" charset="0"/>
                <a:cs typeface="Times New Roman" pitchFamily="18" charset="0"/>
              </a:rPr>
              <a:t>Вишнякова О.В. Словарь паронимов русского языка. – М.: Русский язык, 1984. – 352 с.</a:t>
            </a:r>
            <a:endParaRPr lang="ru-RU" sz="2000"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cstate="print"/>
          <a:srcRect/>
          <a:stretch>
            <a:fillRect/>
          </a:stretch>
        </p:blipFill>
        <p:spPr bwMode="auto">
          <a:xfrm>
            <a:off x="7164287" y="764704"/>
            <a:ext cx="1893309" cy="2664296"/>
          </a:xfrm>
          <a:prstGeom prst="rect">
            <a:avLst/>
          </a:prstGeom>
          <a:noFill/>
          <a:ln w="9525">
            <a:noFill/>
            <a:miter lim="800000"/>
            <a:headEnd/>
            <a:tailEnd/>
          </a:ln>
        </p:spPr>
      </p:pic>
      <p:pic>
        <p:nvPicPr>
          <p:cNvPr id="8195" name="Picture 3" descr="C:\Users\NADYA\Downloads\image003.jpg"/>
          <p:cNvPicPr>
            <a:picLocks noGrp="1" noChangeAspect="1" noChangeArrowheads="1"/>
          </p:cNvPicPr>
          <p:nvPr>
            <p:ph sz="quarter" idx="1"/>
          </p:nvPr>
        </p:nvPicPr>
        <p:blipFill>
          <a:blip r:embed="rId3" cstate="print"/>
          <a:srcRect/>
          <a:stretch>
            <a:fillRect/>
          </a:stretch>
        </p:blipFill>
        <p:spPr bwMode="auto">
          <a:xfrm>
            <a:off x="1043608" y="1173128"/>
            <a:ext cx="5890592" cy="4847466"/>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Словари эпитетов, сравнений и метафор</a:t>
            </a:r>
            <a:endParaRPr lang="ru-RU" dirty="0"/>
          </a:p>
        </p:txBody>
      </p:sp>
      <p:sp>
        <p:nvSpPr>
          <p:cNvPr id="3" name="Содержимое 2"/>
          <p:cNvSpPr>
            <a:spLocks noGrp="1"/>
          </p:cNvSpPr>
          <p:nvPr>
            <p:ph sz="quarter" idx="1"/>
          </p:nvPr>
        </p:nvSpPr>
        <p:spPr>
          <a:xfrm>
            <a:off x="457200" y="1600200"/>
            <a:ext cx="7067128" cy="4873752"/>
          </a:xfrm>
        </p:spPr>
        <p:txBody>
          <a:bodyPr>
            <a:normAutofit fontScale="92500"/>
          </a:bodyPr>
          <a:lstStyle/>
          <a:p>
            <a:r>
              <a:rPr lang="ru-RU" sz="2100" dirty="0" smtClean="0">
                <a:latin typeface="Times New Roman" pitchFamily="18" charset="0"/>
                <a:cs typeface="Times New Roman" pitchFamily="18" charset="0"/>
              </a:rPr>
              <a:t>Эпитет (от греч. </a:t>
            </a:r>
            <a:r>
              <a:rPr lang="ru-RU" sz="2100" dirty="0" err="1" smtClean="0">
                <a:latin typeface="Times New Roman" pitchFamily="18" charset="0"/>
                <a:cs typeface="Times New Roman" pitchFamily="18" charset="0"/>
              </a:rPr>
              <a:t>epitheon</a:t>
            </a:r>
            <a:r>
              <a:rPr lang="ru-RU" sz="2100" dirty="0" smtClean="0">
                <a:latin typeface="Times New Roman" pitchFamily="18" charset="0"/>
                <a:cs typeface="Times New Roman" pitchFamily="18" charset="0"/>
              </a:rPr>
              <a:t> – приложенное, прибавленное) – образное художественное определение предмета, понятия, явления. Слово (или сочетание слов) выполняет синтаксическую функцию определения или обстоятельства и обычно употребляется в переносном значении.</a:t>
            </a:r>
          </a:p>
          <a:p>
            <a:r>
              <a:rPr lang="ru-RU" sz="2100" dirty="0" smtClean="0">
                <a:latin typeface="Times New Roman" pitchFamily="18" charset="0"/>
                <a:cs typeface="Times New Roman" pitchFamily="18" charset="0"/>
              </a:rPr>
              <a:t>Метафора (греч. </a:t>
            </a:r>
            <a:r>
              <a:rPr lang="ru-RU" sz="2100" dirty="0" err="1" smtClean="0">
                <a:latin typeface="Times New Roman" pitchFamily="18" charset="0"/>
                <a:cs typeface="Times New Roman" pitchFamily="18" charset="0"/>
              </a:rPr>
              <a:t>metaphora</a:t>
            </a:r>
            <a:r>
              <a:rPr lang="ru-RU" sz="2100" dirty="0" smtClean="0">
                <a:latin typeface="Times New Roman" pitchFamily="18" charset="0"/>
                <a:cs typeface="Times New Roman" pitchFamily="18" charset="0"/>
              </a:rPr>
              <a:t> – перенос) – троп или фигура речи, употребление слова, обозначающего некоторый класс объектов, явлений, действий или признаков, для </a:t>
            </a:r>
            <a:r>
              <a:rPr lang="ru-RU" sz="2100" dirty="0" err="1" smtClean="0">
                <a:latin typeface="Times New Roman" pitchFamily="18" charset="0"/>
                <a:cs typeface="Times New Roman" pitchFamily="18" charset="0"/>
              </a:rPr>
              <a:t>характеризации</a:t>
            </a:r>
            <a:r>
              <a:rPr lang="ru-RU" sz="2100" dirty="0" smtClean="0">
                <a:latin typeface="Times New Roman" pitchFamily="18" charset="0"/>
                <a:cs typeface="Times New Roman" pitchFamily="18" charset="0"/>
              </a:rPr>
              <a:t> или номинации другого, сходного с данным класса объектов или индивида.</a:t>
            </a:r>
          </a:p>
          <a:p>
            <a:r>
              <a:rPr lang="ru-RU" sz="2100" dirty="0" smtClean="0">
                <a:latin typeface="Times New Roman" pitchFamily="18" charset="0"/>
                <a:cs typeface="Times New Roman" pitchFamily="18" charset="0"/>
              </a:rPr>
              <a:t>Сравнение – стилистический приём, основанный на образной трансформации грамматически оформленного сопоставления.</a:t>
            </a:r>
          </a:p>
          <a:p>
            <a:r>
              <a:rPr lang="ru-RU" sz="1700" i="1" dirty="0" smtClean="0">
                <a:latin typeface="Times New Roman" pitchFamily="18" charset="0"/>
                <a:cs typeface="Times New Roman" pitchFamily="18" charset="0"/>
              </a:rPr>
              <a:t>Квятковский А. П. Поэтический словарь. М., 1966.</a:t>
            </a:r>
          </a:p>
          <a:p>
            <a:r>
              <a:rPr lang="ru-RU" sz="1700" i="1" dirty="0" smtClean="0">
                <a:latin typeface="Times New Roman" pitchFamily="18" charset="0"/>
                <a:cs typeface="Times New Roman" pitchFamily="18" charset="0"/>
              </a:rPr>
              <a:t>Ведерников Н. В. Краткий словарь эпитетов русского языка. Л., 1975. (В словаре помещено 730 определяемых существительных и к ним 13 270 эпитетов).</a:t>
            </a:r>
          </a:p>
          <a:p>
            <a:endParaRPr lang="ru-RU" dirty="0"/>
          </a:p>
        </p:txBody>
      </p:sp>
      <p:pic>
        <p:nvPicPr>
          <p:cNvPr id="10242" name="Picture 2" descr="C:\Users\NADYA\Desktop\мои папки\английский для малышей\методическое пособие\кто где живет\55_0142.jpg"/>
          <p:cNvPicPr>
            <a:picLocks noChangeAspect="1" noChangeArrowheads="1"/>
          </p:cNvPicPr>
          <p:nvPr/>
        </p:nvPicPr>
        <p:blipFill>
          <a:blip r:embed="rId2" cstate="print"/>
          <a:srcRect/>
          <a:stretch>
            <a:fillRect/>
          </a:stretch>
        </p:blipFill>
        <p:spPr bwMode="auto">
          <a:xfrm>
            <a:off x="7236296" y="620688"/>
            <a:ext cx="1656184" cy="2448272"/>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50106"/>
          </a:xfrm>
        </p:spPr>
        <p:txBody>
          <a:bodyPr>
            <a:normAutofit/>
          </a:bodyPr>
          <a:lstStyle/>
          <a:p>
            <a:r>
              <a:rPr lang="ru-RU" sz="2200" b="1" i="1" dirty="0" err="1" smtClean="0">
                <a:latin typeface="Times New Roman" pitchFamily="18" charset="0"/>
                <a:cs typeface="Times New Roman" pitchFamily="18" charset="0"/>
              </a:rPr>
              <a:t>Горбачевич</a:t>
            </a:r>
            <a:r>
              <a:rPr lang="ru-RU" sz="2200" b="1" i="1" dirty="0" smtClean="0">
                <a:latin typeface="Times New Roman" pitchFamily="18" charset="0"/>
                <a:cs typeface="Times New Roman" pitchFamily="18" charset="0"/>
              </a:rPr>
              <a:t> К.С. Словарь эпитетов русского литературного языка. – СПб.: </a:t>
            </a:r>
            <a:r>
              <a:rPr lang="ru-RU" sz="2200" b="1" i="1" dirty="0" err="1" smtClean="0">
                <a:latin typeface="Times New Roman" pitchFamily="18" charset="0"/>
                <a:cs typeface="Times New Roman" pitchFamily="18" charset="0"/>
              </a:rPr>
              <a:t>Норинт</a:t>
            </a:r>
            <a:r>
              <a:rPr lang="ru-RU" sz="2200" b="1" i="1" dirty="0" smtClean="0">
                <a:latin typeface="Times New Roman" pitchFamily="18" charset="0"/>
                <a:cs typeface="Times New Roman" pitchFamily="18" charset="0"/>
              </a:rPr>
              <a:t>, 2001. – 224 с.</a:t>
            </a:r>
            <a:endParaRPr lang="ru-RU" dirty="0"/>
          </a:p>
        </p:txBody>
      </p:sp>
      <p:sp>
        <p:nvSpPr>
          <p:cNvPr id="3" name="Содержимое 2"/>
          <p:cNvSpPr>
            <a:spLocks noGrp="1"/>
          </p:cNvSpPr>
          <p:nvPr>
            <p:ph sz="quarter" idx="1"/>
          </p:nvPr>
        </p:nvSpPr>
        <p:spPr>
          <a:xfrm>
            <a:off x="3131840" y="1700808"/>
            <a:ext cx="5008984" cy="4873752"/>
          </a:xfrm>
        </p:spPr>
        <p:txBody>
          <a:bodyPr>
            <a:normAutofit fontScale="77500" lnSpcReduction="20000"/>
          </a:bodyPr>
          <a:lstStyle/>
          <a:p>
            <a:r>
              <a:rPr lang="ru-RU" sz="2300" b="1" dirty="0" smtClean="0">
                <a:latin typeface="Times New Roman" pitchFamily="18" charset="0"/>
                <a:cs typeface="Times New Roman" pitchFamily="18" charset="0"/>
              </a:rPr>
              <a:t>АФОРИЗМ.</a:t>
            </a:r>
            <a:r>
              <a:rPr lang="ru-RU" sz="2300" dirty="0" smtClean="0">
                <a:latin typeface="Times New Roman" pitchFamily="18" charset="0"/>
                <a:cs typeface="Times New Roman" pitchFamily="18" charset="0"/>
              </a:rPr>
              <a:t> Выразительный, глубокий, известный, крылатый, лаконичный, лаконический (</a:t>
            </a:r>
            <a:r>
              <a:rPr lang="ru-RU" sz="2300" i="1" dirty="0" smtClean="0">
                <a:latin typeface="Times New Roman" pitchFamily="18" charset="0"/>
                <a:cs typeface="Times New Roman" pitchFamily="18" charset="0"/>
              </a:rPr>
              <a:t>устар</a:t>
            </a:r>
            <a:r>
              <a:rPr lang="ru-RU" sz="2300" dirty="0" smtClean="0">
                <a:latin typeface="Times New Roman" pitchFamily="18" charset="0"/>
                <a:cs typeface="Times New Roman" pitchFamily="18" charset="0"/>
              </a:rPr>
              <a:t>.), меткий, многозначительный, мудрый, нравоучительный, образный, поучительный, яркий.</a:t>
            </a:r>
          </a:p>
          <a:p>
            <a:r>
              <a:rPr lang="ru-RU" sz="2300" b="1" dirty="0" smtClean="0">
                <a:latin typeface="Times New Roman" pitchFamily="18" charset="0"/>
                <a:cs typeface="Times New Roman" pitchFamily="18" charset="0"/>
              </a:rPr>
              <a:t>ИНЕЙ.</a:t>
            </a:r>
            <a:r>
              <a:rPr lang="ru-RU" sz="2300" dirty="0" smtClean="0">
                <a:latin typeface="Times New Roman" pitchFamily="18" charset="0"/>
                <a:cs typeface="Times New Roman" pitchFamily="18" charset="0"/>
              </a:rPr>
              <a:t> </a:t>
            </a:r>
            <a:r>
              <a:rPr lang="ru-RU" sz="2300" i="1" dirty="0" smtClean="0">
                <a:latin typeface="Times New Roman" pitchFamily="18" charset="0"/>
                <a:cs typeface="Times New Roman" pitchFamily="18" charset="0"/>
              </a:rPr>
              <a:t>О цвете, блеске</a:t>
            </a:r>
            <a:r>
              <a:rPr lang="ru-RU" sz="2300" dirty="0" smtClean="0">
                <a:latin typeface="Times New Roman" pitchFamily="18" charset="0"/>
                <a:cs typeface="Times New Roman" pitchFamily="18" charset="0"/>
              </a:rPr>
              <a:t>. Алмазный, белый, блестящий, голубой, жемчужный, искристый, искрящийся, лазурный (</a:t>
            </a:r>
            <a:r>
              <a:rPr lang="ru-RU" sz="2300" i="1" dirty="0" smtClean="0">
                <a:latin typeface="Times New Roman" pitchFamily="18" charset="0"/>
                <a:cs typeface="Times New Roman" pitchFamily="18" charset="0"/>
              </a:rPr>
              <a:t>поэт</a:t>
            </a:r>
            <a:r>
              <a:rPr lang="ru-RU" sz="2300" dirty="0" smtClean="0">
                <a:latin typeface="Times New Roman" pitchFamily="18" charset="0"/>
                <a:cs typeface="Times New Roman" pitchFamily="18" charset="0"/>
              </a:rPr>
              <a:t>.), молочный, ослепительный, светло-синий, седой, серебристый, серебряный, синий, хрустальный, яркий.</a:t>
            </a:r>
          </a:p>
          <a:p>
            <a:r>
              <a:rPr lang="ru-RU" sz="2300" i="1" dirty="0" smtClean="0">
                <a:latin typeface="Times New Roman" pitchFamily="18" charset="0"/>
                <a:cs typeface="Times New Roman" pitchFamily="18" charset="0"/>
              </a:rPr>
              <a:t>О виде, толщине, характере образуемого покрова</a:t>
            </a:r>
            <a:r>
              <a:rPr lang="ru-RU" sz="2300" dirty="0" smtClean="0">
                <a:latin typeface="Times New Roman" pitchFamily="18" charset="0"/>
                <a:cs typeface="Times New Roman" pitchFamily="18" charset="0"/>
              </a:rPr>
              <a:t>. Бахромчатый, волокнистый, густой, иглистый, игловатый, колкий, кружевной, крутой, лёгкий, ломкий, махровый, мохнатый, нежный, пушистый, сквозной, тонкий, тяжёлый, тяжкий.</a:t>
            </a:r>
          </a:p>
          <a:p>
            <a:r>
              <a:rPr lang="ru-RU" sz="2300" dirty="0" smtClean="0">
                <a:latin typeface="Times New Roman" pitchFamily="18" charset="0"/>
                <a:cs typeface="Times New Roman" pitchFamily="18" charset="0"/>
              </a:rPr>
              <a:t>* Дремучий.</a:t>
            </a:r>
          </a:p>
          <a:p>
            <a:endParaRPr lang="ru-RU" dirty="0"/>
          </a:p>
        </p:txBody>
      </p:sp>
      <p:pic>
        <p:nvPicPr>
          <p:cNvPr id="10242" name="Picture 2" descr="C:\Users\NADYA\Downloads\epit.jpg"/>
          <p:cNvPicPr>
            <a:picLocks noChangeAspect="1" noChangeArrowheads="1"/>
          </p:cNvPicPr>
          <p:nvPr/>
        </p:nvPicPr>
        <p:blipFill>
          <a:blip r:embed="rId2" cstate="print"/>
          <a:srcRect/>
          <a:stretch>
            <a:fillRect/>
          </a:stretch>
        </p:blipFill>
        <p:spPr bwMode="auto">
          <a:xfrm>
            <a:off x="395536" y="1412776"/>
            <a:ext cx="2607656" cy="3643734"/>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50106"/>
          </a:xfrm>
        </p:spPr>
        <p:txBody>
          <a:bodyPr/>
          <a:lstStyle/>
          <a:p>
            <a:r>
              <a:rPr lang="ru-RU" b="1" dirty="0" smtClean="0"/>
              <a:t>Терминологические словари</a:t>
            </a:r>
            <a:endParaRPr lang="ru-RU" dirty="0"/>
          </a:p>
        </p:txBody>
      </p:sp>
      <p:sp>
        <p:nvSpPr>
          <p:cNvPr id="3" name="Содержимое 2"/>
          <p:cNvSpPr>
            <a:spLocks noGrp="1"/>
          </p:cNvSpPr>
          <p:nvPr>
            <p:ph sz="quarter" idx="1"/>
          </p:nvPr>
        </p:nvSpPr>
        <p:spPr>
          <a:xfrm>
            <a:off x="457200" y="1268760"/>
            <a:ext cx="7467600" cy="5205192"/>
          </a:xfrm>
        </p:spPr>
        <p:txBody>
          <a:bodyPr>
            <a:normAutofit fontScale="70000" lnSpcReduction="20000"/>
          </a:bodyPr>
          <a:lstStyle/>
          <a:p>
            <a:r>
              <a:rPr lang="ru-RU" sz="2600" dirty="0" smtClean="0">
                <a:latin typeface="Times New Roman" pitchFamily="18" charset="0"/>
                <a:cs typeface="Times New Roman" pitchFamily="18" charset="0"/>
              </a:rPr>
              <a:t>Терминологические словари – </a:t>
            </a:r>
            <a:r>
              <a:rPr lang="ru-RU" sz="2600" dirty="0" err="1" smtClean="0">
                <a:latin typeface="Times New Roman" pitchFamily="18" charset="0"/>
                <a:cs typeface="Times New Roman" pitchFamily="18" charset="0"/>
              </a:rPr>
              <a:t>словари</a:t>
            </a:r>
            <a:r>
              <a:rPr lang="ru-RU" sz="2600" dirty="0" smtClean="0">
                <a:latin typeface="Times New Roman" pitchFamily="18" charset="0"/>
                <a:cs typeface="Times New Roman" pitchFamily="18" charset="0"/>
              </a:rPr>
              <a:t>, содержащие терминологию одной или нескольких специальных областей знаний или деятельности.</a:t>
            </a:r>
          </a:p>
          <a:p>
            <a:r>
              <a:rPr lang="ru-RU" sz="2600" dirty="0" smtClean="0">
                <a:latin typeface="Times New Roman" pitchFamily="18" charset="0"/>
                <a:cs typeface="Times New Roman" pitchFamily="18" charset="0"/>
              </a:rPr>
              <a:t>В России терминологические словари – </a:t>
            </a:r>
            <a:r>
              <a:rPr lang="ru-RU" sz="2600" dirty="0" err="1" smtClean="0">
                <a:latin typeface="Times New Roman" pitchFamily="18" charset="0"/>
                <a:cs typeface="Times New Roman" pitchFamily="18" charset="0"/>
              </a:rPr>
              <a:t>словари</a:t>
            </a:r>
            <a:r>
              <a:rPr lang="ru-RU" sz="2600" dirty="0" smtClean="0">
                <a:latin typeface="Times New Roman" pitchFamily="18" charset="0"/>
                <a:cs typeface="Times New Roman" pitchFamily="18" charset="0"/>
              </a:rPr>
              <a:t> религиозных терминов - появились в XI в. Эти русские азбуковники средневековья стали первым лексикографическим опытом создания терминологических словарей.</a:t>
            </a:r>
          </a:p>
          <a:p>
            <a:r>
              <a:rPr lang="ru-RU" sz="2600" dirty="0" smtClean="0">
                <a:latin typeface="Times New Roman" pitchFamily="18" charset="0"/>
                <a:cs typeface="Times New Roman" pitchFamily="18" charset="0"/>
              </a:rPr>
              <a:t>Первый словарь научных терминов – словарь К. А. Кондратовича (1780). Эту дату можно считать отправной точкой в создании словарей терминологического типа. Словарю Кондратовича предшествовали очень краткие (всего по несколько страниц) списки терминов из различных областей жизни, науки, культуры.</a:t>
            </a:r>
          </a:p>
          <a:p>
            <a:endParaRPr lang="ru-RU" sz="2600" dirty="0" smtClean="0">
              <a:latin typeface="Times New Roman" pitchFamily="18" charset="0"/>
              <a:cs typeface="Times New Roman" pitchFamily="18" charset="0"/>
            </a:endParaRPr>
          </a:p>
          <a:p>
            <a:r>
              <a:rPr lang="ru-RU" sz="2300" i="1" dirty="0" smtClean="0">
                <a:latin typeface="Times New Roman" pitchFamily="18" charset="0"/>
                <a:cs typeface="Times New Roman" pitchFamily="18" charset="0"/>
              </a:rPr>
              <a:t>Полонский В. М. "Словарь понятий и терминов по законодательству Российской Федерации об образовании" (М., 1995).</a:t>
            </a:r>
          </a:p>
          <a:p>
            <a:r>
              <a:rPr lang="ru-RU" sz="2300" i="1" dirty="0" smtClean="0">
                <a:latin typeface="Times New Roman" pitchFamily="18" charset="0"/>
                <a:cs typeface="Times New Roman" pitchFamily="18" charset="0"/>
              </a:rPr>
              <a:t>Ломоносов М. В. Реестр российским продуктам, натуральным и рукодельным, для скорого прииску сочинений по алфавиту... // </a:t>
            </a:r>
            <a:r>
              <a:rPr lang="ru-RU" sz="2300" i="1" dirty="0" err="1" smtClean="0">
                <a:latin typeface="Times New Roman" pitchFamily="18" charset="0"/>
                <a:cs typeface="Times New Roman" pitchFamily="18" charset="0"/>
              </a:rPr>
              <a:t>Будилович</a:t>
            </a:r>
            <a:r>
              <a:rPr lang="ru-RU" sz="2300" i="1" dirty="0" smtClean="0">
                <a:latin typeface="Times New Roman" pitchFamily="18" charset="0"/>
                <a:cs typeface="Times New Roman" pitchFamily="18" charset="0"/>
              </a:rPr>
              <a:t> А. С. М. В. Ломоносов как натуралист и филолог. СПб, 1869. Приложения. С. 23 - 25.</a:t>
            </a:r>
          </a:p>
          <a:p>
            <a:r>
              <a:rPr lang="ru-RU" sz="2300" i="1" dirty="0" smtClean="0">
                <a:latin typeface="Times New Roman" pitchFamily="18" charset="0"/>
                <a:cs typeface="Times New Roman" pitchFamily="18" charset="0"/>
              </a:rPr>
              <a:t>Англо-русский словарь по химии и технологии силикатов. М., 1986. (Узкоотраслевой тематических охват терминов.)</a:t>
            </a:r>
          </a:p>
          <a:p>
            <a:r>
              <a:rPr lang="ru-RU" sz="2300" i="1" dirty="0" smtClean="0">
                <a:latin typeface="Times New Roman" pitchFamily="18" charset="0"/>
                <a:cs typeface="Times New Roman" pitchFamily="18" charset="0"/>
              </a:rPr>
              <a:t>Язык рынка: Словарь / Сост. Ю. В. Буряк и др. Общ. </a:t>
            </a:r>
            <a:r>
              <a:rPr lang="ru-RU" sz="2300" i="1" dirty="0" err="1" smtClean="0">
                <a:latin typeface="Times New Roman" pitchFamily="18" charset="0"/>
                <a:cs typeface="Times New Roman" pitchFamily="18" charset="0"/>
              </a:rPr>
              <a:t>ред</a:t>
            </a:r>
            <a:r>
              <a:rPr lang="ru-RU" sz="2300" i="1" dirty="0" smtClean="0">
                <a:latin typeface="Times New Roman" pitchFamily="18" charset="0"/>
                <a:cs typeface="Times New Roman" pitchFamily="18" charset="0"/>
              </a:rPr>
              <a:t> В. М. Федина. М., 1992.</a:t>
            </a:r>
          </a:p>
          <a:p>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7467600" cy="792088"/>
          </a:xfrm>
        </p:spPr>
        <p:txBody>
          <a:bodyPr/>
          <a:lstStyle/>
          <a:p>
            <a:r>
              <a:rPr lang="ru-RU" dirty="0" smtClean="0"/>
              <a:t>Толковые словари</a:t>
            </a:r>
            <a:endParaRPr lang="ru-RU" dirty="0"/>
          </a:p>
        </p:txBody>
      </p:sp>
      <p:sp>
        <p:nvSpPr>
          <p:cNvPr id="3" name="Содержимое 2"/>
          <p:cNvSpPr>
            <a:spLocks noGrp="1"/>
          </p:cNvSpPr>
          <p:nvPr>
            <p:ph sz="quarter" idx="1"/>
          </p:nvPr>
        </p:nvSpPr>
        <p:spPr>
          <a:xfrm>
            <a:off x="179512" y="1052736"/>
            <a:ext cx="5544616" cy="5544616"/>
          </a:xfrm>
        </p:spPr>
        <p:txBody>
          <a:bodyPr>
            <a:noAutofit/>
          </a:bodyPr>
          <a:lstStyle/>
          <a:p>
            <a:r>
              <a:rPr lang="ru-RU" sz="1600" dirty="0" smtClean="0">
                <a:latin typeface="Times New Roman" pitchFamily="18" charset="0"/>
                <a:cs typeface="Times New Roman" pitchFamily="18" charset="0"/>
              </a:rPr>
              <a:t>Толковые словари – лингвистические словари, в которых объясняются значения слов и фразеологизмов какого-либо языка средствами самого этого языка.</a:t>
            </a:r>
          </a:p>
          <a:p>
            <a:r>
              <a:rPr lang="ru-RU" sz="1600" dirty="0" smtClean="0">
                <a:latin typeface="Times New Roman" pitchFamily="18" charset="0"/>
                <a:cs typeface="Times New Roman" pitchFamily="18" charset="0"/>
              </a:rPr>
              <a:t>Предшественники академических толковых словарей</a:t>
            </a:r>
          </a:p>
          <a:p>
            <a:r>
              <a:rPr lang="ru-RU" sz="1600" dirty="0" smtClean="0">
                <a:latin typeface="Times New Roman" pitchFamily="18" charset="0"/>
                <a:cs typeface="Times New Roman" pitchFamily="18" charset="0"/>
              </a:rPr>
              <a:t>Предшественниками современных словарей были рукописные, а затем и печатные словари эпохи Средневековья. В средние века на Руси создавались списки непонятных слов (глоссы), которые встречались в древних памятниках. Этим словам, как правило, греческим и церковно-славянским, составители небольших словариков давали толкование.</a:t>
            </a:r>
          </a:p>
          <a:p>
            <a:r>
              <a:rPr lang="ru-RU" sz="1600" dirty="0" smtClean="0">
                <a:latin typeface="Times New Roman" pitchFamily="18" charset="0"/>
                <a:cs typeface="Times New Roman" pitchFamily="18" charset="0"/>
              </a:rPr>
              <a:t>Древнейший сохранившийся до нашего времени азбуковник (анонимный рукописный справочник энциклопедического и филологического характера) был приложен к Кормчей книге 1282 г. и содержал 174 греческих, древнееврейских и церковно-славянских слова, включая некоторое число библейских имен собственных.</a:t>
            </a:r>
          </a:p>
          <a:p>
            <a:r>
              <a:rPr lang="ru-RU" sz="1600" dirty="0" smtClean="0">
                <a:latin typeface="Times New Roman" pitchFamily="18" charset="0"/>
                <a:cs typeface="Times New Roman" pitchFamily="18" charset="0"/>
              </a:rPr>
              <a:t>В XVI – XVIII вв. появились азбуковники большего объема, с алфавитным расположением слов. Среди широко распространившихся азбуковников (сохранилось более 200 списков) были учебные, нравоучительные и энциклопедические.</a:t>
            </a:r>
          </a:p>
          <a:p>
            <a:endParaRPr lang="ru-RU" sz="1600" dirty="0">
              <a:latin typeface="Times New Roman" pitchFamily="18" charset="0"/>
              <a:cs typeface="Times New Roman" pitchFamily="18" charset="0"/>
            </a:endParaRPr>
          </a:p>
        </p:txBody>
      </p:sp>
      <p:pic>
        <p:nvPicPr>
          <p:cNvPr id="12290" name="Picture 2" descr="C:\Users\NADYA\Downloads\Azbukovnik.jpg"/>
          <p:cNvPicPr>
            <a:picLocks noChangeAspect="1" noChangeArrowheads="1"/>
          </p:cNvPicPr>
          <p:nvPr/>
        </p:nvPicPr>
        <p:blipFill>
          <a:blip r:embed="rId2" cstate="print"/>
          <a:srcRect/>
          <a:stretch>
            <a:fillRect/>
          </a:stretch>
        </p:blipFill>
        <p:spPr bwMode="auto">
          <a:xfrm>
            <a:off x="5637882" y="1844824"/>
            <a:ext cx="3506118" cy="3979552"/>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7817296" cy="936104"/>
          </a:xfrm>
        </p:spPr>
        <p:txBody>
          <a:bodyPr/>
          <a:lstStyle/>
          <a:p>
            <a:r>
              <a:rPr lang="ru-RU" dirty="0" smtClean="0"/>
              <a:t>Словарь </a:t>
            </a:r>
            <a:r>
              <a:rPr lang="ru-RU" dirty="0" err="1" smtClean="0"/>
              <a:t>Зизания</a:t>
            </a:r>
            <a:r>
              <a:rPr lang="ru-RU" dirty="0" smtClean="0"/>
              <a:t> </a:t>
            </a:r>
            <a:endParaRPr lang="ru-RU" dirty="0"/>
          </a:p>
        </p:txBody>
      </p:sp>
      <p:sp>
        <p:nvSpPr>
          <p:cNvPr id="3" name="Содержимое 2"/>
          <p:cNvSpPr>
            <a:spLocks noGrp="1"/>
          </p:cNvSpPr>
          <p:nvPr>
            <p:ph sz="quarter" idx="1"/>
          </p:nvPr>
        </p:nvSpPr>
        <p:spPr>
          <a:xfrm>
            <a:off x="107504" y="1124744"/>
            <a:ext cx="4752528" cy="5733256"/>
          </a:xfrm>
        </p:spPr>
        <p:txBody>
          <a:bodyPr>
            <a:normAutofit fontScale="92500" lnSpcReduction="20000"/>
          </a:bodyPr>
          <a:lstStyle/>
          <a:p>
            <a:r>
              <a:rPr lang="ru-RU" sz="1900" dirty="0" smtClean="0">
                <a:latin typeface="Times New Roman" pitchFamily="18" charset="0"/>
                <a:cs typeface="Times New Roman" pitchFamily="18" charset="0"/>
              </a:rPr>
              <a:t>Первый печатный словарь в России был издан в Вильно в 1596 г. под названием «Лексис, сиречь речения вкратце собранны и из словенского языка на просты русский </a:t>
            </a:r>
            <a:r>
              <a:rPr lang="ru-RU" sz="1900" dirty="0" err="1" smtClean="0">
                <a:latin typeface="Times New Roman" pitchFamily="18" charset="0"/>
                <a:cs typeface="Times New Roman" pitchFamily="18" charset="0"/>
              </a:rPr>
              <a:t>диялект</a:t>
            </a:r>
            <a:r>
              <a:rPr lang="ru-RU" sz="1900" dirty="0" smtClean="0">
                <a:latin typeface="Times New Roman" pitchFamily="18" charset="0"/>
                <a:cs typeface="Times New Roman" pitchFamily="18" charset="0"/>
              </a:rPr>
              <a:t> истолкованы». Автор – ученый-филолог Лаврентий </a:t>
            </a:r>
            <a:r>
              <a:rPr lang="ru-RU" sz="1900" dirty="0" err="1" smtClean="0">
                <a:latin typeface="Times New Roman" pitchFamily="18" charset="0"/>
                <a:cs typeface="Times New Roman" pitchFamily="18" charset="0"/>
              </a:rPr>
              <a:t>Зизаний</a:t>
            </a:r>
            <a:r>
              <a:rPr lang="ru-RU" sz="1900" dirty="0" smtClean="0">
                <a:latin typeface="Times New Roman" pitchFamily="18" charset="0"/>
                <a:cs typeface="Times New Roman" pitchFamily="18" charset="0"/>
              </a:rPr>
              <a:t> (он является автором и первой собственно славянской грамматики, к которой был приложен указанный словарь). «Лексис...» содержит 1061 слово, расположенное по алфавиту. Толкование старославянизмов и заимствований из западноевропейских языков дается в нем посредством слов живого белорусского, украинского и русского языков того времени.</a:t>
            </a:r>
          </a:p>
          <a:p>
            <a:r>
              <a:rPr lang="ru-RU" sz="1900" dirty="0" smtClean="0">
                <a:latin typeface="Times New Roman" pitchFamily="18" charset="0"/>
                <a:cs typeface="Times New Roman" pitchFamily="18" charset="0"/>
              </a:rPr>
              <a:t>Словарь </a:t>
            </a:r>
            <a:r>
              <a:rPr lang="ru-RU" sz="1900" dirty="0" err="1" smtClean="0">
                <a:latin typeface="Times New Roman" pitchFamily="18" charset="0"/>
                <a:cs typeface="Times New Roman" pitchFamily="18" charset="0"/>
              </a:rPr>
              <a:t>Зизания</a:t>
            </a:r>
            <a:r>
              <a:rPr lang="ru-RU" sz="1900" dirty="0" smtClean="0">
                <a:latin typeface="Times New Roman" pitchFamily="18" charset="0"/>
                <a:cs typeface="Times New Roman" pitchFamily="18" charset="0"/>
              </a:rPr>
              <a:t> стал источником для последующих печатных словарей, в том числе и для опубликованного вскоре, в 1627 г. словаря украинского филолога </a:t>
            </a:r>
            <a:r>
              <a:rPr lang="ru-RU" sz="1900" dirty="0" err="1" smtClean="0">
                <a:latin typeface="Times New Roman" pitchFamily="18" charset="0"/>
                <a:cs typeface="Times New Roman" pitchFamily="18" charset="0"/>
              </a:rPr>
              <a:t>Памвы</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Берынды</a:t>
            </a:r>
            <a:r>
              <a:rPr lang="ru-RU" sz="1900" dirty="0" smtClean="0">
                <a:latin typeface="Times New Roman" pitchFamily="18" charset="0"/>
                <a:cs typeface="Times New Roman" pitchFamily="18" charset="0"/>
              </a:rPr>
              <a:t> «Лексикон </a:t>
            </a:r>
            <a:r>
              <a:rPr lang="ru-RU" sz="1900" dirty="0" err="1" smtClean="0">
                <a:latin typeface="Times New Roman" pitchFamily="18" charset="0"/>
                <a:cs typeface="Times New Roman" pitchFamily="18" charset="0"/>
              </a:rPr>
              <a:t>славено-росский</a:t>
            </a:r>
            <a:r>
              <a:rPr lang="ru-RU" sz="1900" dirty="0" smtClean="0">
                <a:latin typeface="Times New Roman" pitchFamily="18" charset="0"/>
                <a:cs typeface="Times New Roman" pitchFamily="18" charset="0"/>
              </a:rPr>
              <a:t> и имен толкование» (</a:t>
            </a:r>
            <a:r>
              <a:rPr lang="ru-RU" sz="1900" dirty="0" err="1" smtClean="0">
                <a:latin typeface="Times New Roman" pitchFamily="18" charset="0"/>
                <a:cs typeface="Times New Roman" pitchFamily="18" charset="0"/>
              </a:rPr>
              <a:t>ок</a:t>
            </a:r>
            <a:r>
              <a:rPr lang="ru-RU" sz="1900" dirty="0" smtClean="0">
                <a:latin typeface="Times New Roman" pitchFamily="18" charset="0"/>
                <a:cs typeface="Times New Roman" pitchFamily="18" charset="0"/>
              </a:rPr>
              <a:t>. 7000 слов), в котором предпринята попытка разграничения старославянских и собственно русских слов из разговорного языка.</a:t>
            </a:r>
          </a:p>
          <a:p>
            <a:endParaRPr lang="ru-RU" dirty="0"/>
          </a:p>
        </p:txBody>
      </p:sp>
      <p:pic>
        <p:nvPicPr>
          <p:cNvPr id="13314" name="Picture 2" descr="C:\Users\NADYA\Downloads\ill3.jpg"/>
          <p:cNvPicPr>
            <a:picLocks noChangeAspect="1" noChangeArrowheads="1"/>
          </p:cNvPicPr>
          <p:nvPr/>
        </p:nvPicPr>
        <p:blipFill>
          <a:blip r:embed="rId2" cstate="print"/>
          <a:srcRect/>
          <a:stretch>
            <a:fillRect/>
          </a:stretch>
        </p:blipFill>
        <p:spPr bwMode="auto">
          <a:xfrm>
            <a:off x="4788024" y="116632"/>
            <a:ext cx="3635896" cy="4897886"/>
          </a:xfrm>
          <a:prstGeom prst="rect">
            <a:avLst/>
          </a:prstGeom>
          <a:noFill/>
        </p:spPr>
      </p:pic>
      <p:pic>
        <p:nvPicPr>
          <p:cNvPr id="13315" name="Picture 3" descr="C:\Users\NADYA\Downloads\Russian-grammar-1721.jpg"/>
          <p:cNvPicPr>
            <a:picLocks noChangeAspect="1" noChangeArrowheads="1"/>
          </p:cNvPicPr>
          <p:nvPr/>
        </p:nvPicPr>
        <p:blipFill>
          <a:blip r:embed="rId3" cstate="print"/>
          <a:srcRect/>
          <a:stretch>
            <a:fillRect/>
          </a:stretch>
        </p:blipFill>
        <p:spPr bwMode="auto">
          <a:xfrm>
            <a:off x="5796136" y="4631727"/>
            <a:ext cx="3218629" cy="2226273"/>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7467600" cy="706090"/>
          </a:xfrm>
        </p:spPr>
        <p:txBody>
          <a:bodyPr>
            <a:normAutofit fontScale="90000"/>
          </a:bodyPr>
          <a:lstStyle/>
          <a:p>
            <a:r>
              <a:rPr lang="ru-RU" b="1" dirty="0" smtClean="0"/>
              <a:t>Словари Академии Российской</a:t>
            </a:r>
            <a:endParaRPr lang="ru-RU" dirty="0"/>
          </a:p>
        </p:txBody>
      </p:sp>
      <p:sp>
        <p:nvSpPr>
          <p:cNvPr id="3" name="Содержимое 2"/>
          <p:cNvSpPr>
            <a:spLocks noGrp="1"/>
          </p:cNvSpPr>
          <p:nvPr>
            <p:ph sz="quarter" idx="1"/>
          </p:nvPr>
        </p:nvSpPr>
        <p:spPr>
          <a:xfrm>
            <a:off x="457200" y="980728"/>
            <a:ext cx="8291264" cy="5760640"/>
          </a:xfrm>
        </p:spPr>
        <p:txBody>
          <a:bodyPr>
            <a:normAutofit/>
          </a:bodyPr>
          <a:lstStyle/>
          <a:p>
            <a:r>
              <a:rPr lang="ru-RU" sz="1900" dirty="0" smtClean="0">
                <a:latin typeface="Times New Roman" pitchFamily="18" charset="0"/>
                <a:cs typeface="Times New Roman" pitchFamily="18" charset="0"/>
              </a:rPr>
              <a:t>В 1735 г. на открытии Российского собрания любителей русского слова при Академии наук В. К. Тредиаковский в речи «О чистоте российского слова» говорил о необходимости создания толкового нормативного словаря и дал обоснование своему предложению. М. В. Ломоносов неоднократно делал заметки о плане и характере такого словаря. В 1783 г. была создана Российская академия наук, основная задача которой – составление грамматик и словарей русского языка. «Теория трёх штилей» Ломоносова и нормативно-стилистическая грамматика стали той научно-теоретической базой, опираясь на которую можно было приступить к описанию словарного состава языка. </a:t>
            </a:r>
          </a:p>
          <a:p>
            <a:endParaRPr lang="ru-RU" dirty="0"/>
          </a:p>
        </p:txBody>
      </p:sp>
      <p:pic>
        <p:nvPicPr>
          <p:cNvPr id="16386" name="Picture 2" descr="C:\Users\NADYA\Downloads\MAImage7ee69b08_e12b_416a_8281_ccb7ae7eeda7_slide_0bcfe9f3-09c6-4568-8186-dae6e9dc6477_0.jpg"/>
          <p:cNvPicPr>
            <a:picLocks noChangeAspect="1" noChangeArrowheads="1"/>
          </p:cNvPicPr>
          <p:nvPr/>
        </p:nvPicPr>
        <p:blipFill>
          <a:blip r:embed="rId2" cstate="print"/>
          <a:srcRect/>
          <a:stretch>
            <a:fillRect/>
          </a:stretch>
        </p:blipFill>
        <p:spPr bwMode="auto">
          <a:xfrm>
            <a:off x="3626801" y="3789040"/>
            <a:ext cx="4941135" cy="2952328"/>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60648"/>
            <a:ext cx="8363272" cy="4248472"/>
          </a:xfrm>
        </p:spPr>
        <p:txBody>
          <a:bodyPr>
            <a:normAutofit/>
          </a:bodyPr>
          <a:lstStyle/>
          <a:p>
            <a:r>
              <a:rPr lang="ru-RU" sz="1800" dirty="0" smtClean="0">
                <a:latin typeface="Times New Roman" pitchFamily="18" charset="0"/>
                <a:cs typeface="Times New Roman" pitchFamily="18" charset="0"/>
              </a:rPr>
              <a:t>Работа над словарём началась на первом же учредительном заседании 21 октября 1783 г., где президент Российской Академии Екатерина Романовна Дашкова (1743–1810) зачитала её устав. Активными сотрудниками Словаря стали члены Российской Академии Пётр Борисович Иноходцев (1742–1806), Иван Иванович Лепёхин (1740–1802), Иван Никитич </a:t>
            </a:r>
            <a:r>
              <a:rPr lang="ru-RU" sz="1800" dirty="0" err="1" smtClean="0">
                <a:latin typeface="Times New Roman" pitchFamily="18" charset="0"/>
                <a:cs typeface="Times New Roman" pitchFamily="18" charset="0"/>
              </a:rPr>
              <a:t>Болтин</a:t>
            </a:r>
            <a:r>
              <a:rPr lang="ru-RU" sz="1800" dirty="0" smtClean="0">
                <a:latin typeface="Times New Roman" pitchFamily="18" charset="0"/>
                <a:cs typeface="Times New Roman" pitchFamily="18" charset="0"/>
              </a:rPr>
              <a:t> (1735–1792), Денис Иванович Фонвизин (1744–1792), Гавриил Романович Державин (1743–1816), Яков Борисович Княжнин (1742–1791), Ипполит Фёдорович Богданович (1743–1803). Для словаря была разработана система толкования значений слов, которая легла в основу определения лексико-грамматического значения слов во всех последующих словарях. Впервые в истории отечественной лексикографии составители описали принципы стилистической характеристики слов русского языка. Авторы словаря создали словарь по этимологическому, гнездовому принципу. В нём было представлено 43257 слов.</a:t>
            </a:r>
            <a:endParaRPr lang="ru-RU" sz="1800" dirty="0"/>
          </a:p>
        </p:txBody>
      </p:sp>
      <p:pic>
        <p:nvPicPr>
          <p:cNvPr id="17410" name="Picture 2" descr="C:\Users\NADYA\Downloads\portret.jpg"/>
          <p:cNvPicPr>
            <a:picLocks noChangeAspect="1" noChangeArrowheads="1"/>
          </p:cNvPicPr>
          <p:nvPr/>
        </p:nvPicPr>
        <p:blipFill>
          <a:blip r:embed="rId2" cstate="print"/>
          <a:srcRect/>
          <a:stretch>
            <a:fillRect/>
          </a:stretch>
        </p:blipFill>
        <p:spPr bwMode="auto">
          <a:xfrm>
            <a:off x="5868144" y="3825696"/>
            <a:ext cx="2669282" cy="3032304"/>
          </a:xfrm>
          <a:prstGeom prst="rect">
            <a:avLst/>
          </a:prstGeom>
          <a:noFill/>
        </p:spPr>
      </p:pic>
      <p:pic>
        <p:nvPicPr>
          <p:cNvPr id="17411" name="Picture 3" descr="C:\Users\NADYA\Downloads\a0f368a3eb50.jpg"/>
          <p:cNvPicPr>
            <a:picLocks noChangeAspect="1" noChangeArrowheads="1"/>
          </p:cNvPicPr>
          <p:nvPr/>
        </p:nvPicPr>
        <p:blipFill>
          <a:blip r:embed="rId3" cstate="print"/>
          <a:srcRect/>
          <a:stretch>
            <a:fillRect/>
          </a:stretch>
        </p:blipFill>
        <p:spPr bwMode="auto">
          <a:xfrm>
            <a:off x="1331640" y="3931175"/>
            <a:ext cx="3721993" cy="2767182"/>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7467600" cy="500066"/>
          </a:xfrm>
        </p:spPr>
        <p:txBody>
          <a:bodyPr>
            <a:normAutofit fontScale="90000"/>
          </a:bodyPr>
          <a:lstStyle/>
          <a:p>
            <a:r>
              <a:rPr lang="ru-RU" b="1" dirty="0" smtClean="0"/>
              <a:t>Словарь 1847 года (Словарь церковно-славянского и русского языка)</a:t>
            </a:r>
            <a:endParaRPr lang="ru-RU" dirty="0"/>
          </a:p>
        </p:txBody>
      </p:sp>
      <p:sp>
        <p:nvSpPr>
          <p:cNvPr id="3" name="Содержимое 2"/>
          <p:cNvSpPr>
            <a:spLocks noGrp="1"/>
          </p:cNvSpPr>
          <p:nvPr>
            <p:ph sz="quarter" idx="1"/>
          </p:nvPr>
        </p:nvSpPr>
        <p:spPr>
          <a:xfrm>
            <a:off x="107504" y="1857364"/>
            <a:ext cx="5256584" cy="4811996"/>
          </a:xfrm>
        </p:spPr>
        <p:txBody>
          <a:bodyPr>
            <a:normAutofit fontScale="77500" lnSpcReduction="20000"/>
          </a:bodyPr>
          <a:lstStyle/>
          <a:p>
            <a:r>
              <a:rPr lang="ru-RU" sz="2100" dirty="0" smtClean="0">
                <a:latin typeface="Times New Roman" pitchFamily="18" charset="0"/>
                <a:cs typeface="Times New Roman" pitchFamily="18" charset="0"/>
              </a:rPr>
              <a:t>В 1847 г. вышел в свет четырёхтомный «Словарь церковно-славянского и русского языка, составленный вторым отделением императорской Академии наук». В работе над ним принимали участие выдающиеся лингвисты, редактирование словаря было поручено Александру Христофоровичу Востокову (1781-1864). Авторы хотели собрать воедино всё богатство русского языка, ибо словарь должен «быть сокровищницей языка на протяжении многих веков, от первых письменных памятников до позднейших произведений словесности». Словник пополнялся за счёт выборки из древнерусских и старославянских памятников, новых профессиональных и научных терминов, а также за счёт значительного количества заимствованной лексики. Всего в него вошли 114 749 слов. Словарь оказал сильное воздействие на дальнейшую лексикографическую практику. Это последний из словарей, который включал в себя и архаизмы церковно-славянской письменности, памятников древнерусской литературы, и современную литературную лексику. </a:t>
            </a:r>
          </a:p>
          <a:p>
            <a:endParaRPr lang="ru-RU" dirty="0"/>
          </a:p>
        </p:txBody>
      </p:sp>
      <p:pic>
        <p:nvPicPr>
          <p:cNvPr id="18434" name="Picture 2" descr="C:\Users\NADYA\Downloads\1069474.jpg"/>
          <p:cNvPicPr>
            <a:picLocks noChangeAspect="1" noChangeArrowheads="1"/>
          </p:cNvPicPr>
          <p:nvPr/>
        </p:nvPicPr>
        <p:blipFill>
          <a:blip r:embed="rId2" cstate="print"/>
          <a:srcRect/>
          <a:stretch>
            <a:fillRect/>
          </a:stretch>
        </p:blipFill>
        <p:spPr bwMode="auto">
          <a:xfrm>
            <a:off x="5214942" y="2928934"/>
            <a:ext cx="3136970" cy="3714776"/>
          </a:xfrm>
          <a:prstGeom prst="rect">
            <a:avLst/>
          </a:prstGeom>
          <a:noFill/>
        </p:spPr>
      </p:pic>
      <p:pic>
        <p:nvPicPr>
          <p:cNvPr id="18435" name="Picture 3" descr="C:\Users\NADYA\Downloads\24 (1).jpg"/>
          <p:cNvPicPr>
            <a:picLocks noChangeAspect="1" noChangeArrowheads="1"/>
          </p:cNvPicPr>
          <p:nvPr/>
        </p:nvPicPr>
        <p:blipFill>
          <a:blip r:embed="rId3" cstate="print"/>
          <a:srcRect/>
          <a:stretch>
            <a:fillRect/>
          </a:stretch>
        </p:blipFill>
        <p:spPr bwMode="auto">
          <a:xfrm>
            <a:off x="7020272" y="764704"/>
            <a:ext cx="1693168" cy="2442069"/>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79512" y="260648"/>
            <a:ext cx="5760640" cy="6408712"/>
          </a:xfrm>
        </p:spPr>
        <p:txBody>
          <a:bodyPr>
            <a:normAutofit lnSpcReduction="10000"/>
          </a:bodyPr>
          <a:lstStyle/>
          <a:p>
            <a:r>
              <a:rPr lang="ru-RU" sz="1900" dirty="0" smtClean="0">
                <a:latin typeface="Times New Roman" pitchFamily="18" charset="0"/>
                <a:cs typeface="Times New Roman" pitchFamily="18" charset="0"/>
              </a:rPr>
              <a:t>Второе Отделение АН в 1850-х годах решило начать работу над новым Академическим словарём, так как предыдущий – Словарь церковно-славянского и русского языка 1847 г. – вызвал много критики. Яков Карлович Грот (1812-1893) активно включился в эту работу. Он считал, что за основу следует взять Словарь 1847 г., но новый труд должен быть словарём собственно русского языка и охватить лексику от Ломоносова до Пушкина. Во внимание принимаются различные дополнения и исправления Словаря 1847 г.; пополняется словник из областных словарей и из древнерусских памятников. Буквы будущего словаря распределяются между редакторами-составителями (Срезневский, Буслаев, Даль, Востоков), но словарная работа постепенно затухает. Теоретические разработки будущего словаря принадлежат Я. К. Гроту. Большое внимание автор уделил определению слова, разграничению лексико-семантических вариантов многозначного слова. Точность, чёткость семантического определения Грота до настоящего времени считается образцовой.</a:t>
            </a:r>
          </a:p>
          <a:p>
            <a:endParaRPr lang="ru-RU" dirty="0"/>
          </a:p>
        </p:txBody>
      </p:sp>
      <p:pic>
        <p:nvPicPr>
          <p:cNvPr id="19458" name="Picture 2" descr="C:\Users\NADYA\Downloads\grot.jpg"/>
          <p:cNvPicPr>
            <a:picLocks noChangeAspect="1" noChangeArrowheads="1"/>
          </p:cNvPicPr>
          <p:nvPr/>
        </p:nvPicPr>
        <p:blipFill>
          <a:blip r:embed="rId2" cstate="print"/>
          <a:srcRect/>
          <a:stretch>
            <a:fillRect/>
          </a:stretch>
        </p:blipFill>
        <p:spPr bwMode="auto">
          <a:xfrm>
            <a:off x="6372200" y="260648"/>
            <a:ext cx="2120094" cy="305293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50106"/>
          </a:xfrm>
        </p:spPr>
        <p:txBody>
          <a:bodyPr/>
          <a:lstStyle/>
          <a:p>
            <a:r>
              <a:rPr lang="ru-RU" dirty="0" smtClean="0"/>
              <a:t>Определение</a:t>
            </a:r>
            <a:endParaRPr lang="ru-RU" dirty="0"/>
          </a:p>
        </p:txBody>
      </p:sp>
      <p:sp>
        <p:nvSpPr>
          <p:cNvPr id="3" name="Содержимое 2"/>
          <p:cNvSpPr>
            <a:spLocks noGrp="1"/>
          </p:cNvSpPr>
          <p:nvPr>
            <p:ph sz="quarter" idx="1"/>
          </p:nvPr>
        </p:nvSpPr>
        <p:spPr>
          <a:xfrm>
            <a:off x="457200" y="1268760"/>
            <a:ext cx="7467600" cy="5205192"/>
          </a:xfrm>
        </p:spPr>
        <p:txBody>
          <a:bodyPr>
            <a:normAutofit/>
          </a:bodyPr>
          <a:lstStyle/>
          <a:p>
            <a:r>
              <a:rPr lang="ru-RU" sz="1800" dirty="0" smtClean="0">
                <a:latin typeface="Times New Roman" pitchFamily="18" charset="0"/>
                <a:cs typeface="Times New Roman" pitchFamily="18" charset="0"/>
              </a:rPr>
              <a:t>Разные источники по-разному определяют понятие «словарь»:</a:t>
            </a:r>
          </a:p>
          <a:p>
            <a:r>
              <a:rPr lang="ru-RU" sz="1800" b="1" dirty="0" smtClean="0">
                <a:latin typeface="Times New Roman" pitchFamily="18" charset="0"/>
                <a:cs typeface="Times New Roman" pitchFamily="18" charset="0"/>
              </a:rPr>
              <a:t>словарь</a:t>
            </a:r>
            <a:r>
              <a:rPr lang="ru-RU" sz="1800" dirty="0" smtClean="0">
                <a:latin typeface="Times New Roman" pitchFamily="18" charset="0"/>
                <a:cs typeface="Times New Roman" pitchFamily="18" charset="0"/>
              </a:rPr>
              <a:t> — книга, содержащая собрание слов (или морфем, словосочетаний, идиом и т. д.), расположенных по определённому принципу, и дающая сведения об их значениях, употреблении, происхождении, переводе на другой язык и т. п. (лингвистические словари) или информацию о понятиях и предметах, ими обозначаемых, о деятелях в каких-либо областях науки, культуры и др.;</a:t>
            </a:r>
          </a:p>
          <a:p>
            <a:r>
              <a:rPr lang="ru-RU" sz="1800" b="1" dirty="0" smtClean="0">
                <a:latin typeface="Times New Roman" pitchFamily="18" charset="0"/>
                <a:cs typeface="Times New Roman" pitchFamily="18" charset="0"/>
              </a:rPr>
              <a:t>словарь</a:t>
            </a:r>
            <a:r>
              <a:rPr lang="ru-RU" sz="1800" dirty="0" smtClean="0">
                <a:latin typeface="Times New Roman" pitchFamily="18" charset="0"/>
                <a:cs typeface="Times New Roman" pitchFamily="18" charset="0"/>
              </a:rPr>
              <a:t> — сборник слов, речений какого-либо языка, с толкованием или с переводом. </a:t>
            </a:r>
          </a:p>
          <a:p>
            <a:endParaRPr lang="ru-RU" dirty="0"/>
          </a:p>
        </p:txBody>
      </p:sp>
      <p:pic>
        <p:nvPicPr>
          <p:cNvPr id="2050" name="Picture 2" descr="C:\Users\NADYA\Desktop\мои папки\английский для малышей\методическое пособие\кто где живет\9125559_knigi.jpg"/>
          <p:cNvPicPr>
            <a:picLocks noChangeAspect="1" noChangeArrowheads="1"/>
          </p:cNvPicPr>
          <p:nvPr/>
        </p:nvPicPr>
        <p:blipFill>
          <a:blip r:embed="rId2" cstate="print"/>
          <a:srcRect/>
          <a:stretch>
            <a:fillRect/>
          </a:stretch>
        </p:blipFill>
        <p:spPr bwMode="auto">
          <a:xfrm>
            <a:off x="2123728" y="4149080"/>
            <a:ext cx="5957774" cy="2448272"/>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7467600" cy="778098"/>
          </a:xfrm>
        </p:spPr>
        <p:txBody>
          <a:bodyPr/>
          <a:lstStyle/>
          <a:p>
            <a:r>
              <a:rPr lang="ru-RU" b="1" dirty="0" smtClean="0"/>
              <a:t>Словарь Даля</a:t>
            </a:r>
            <a:endParaRPr lang="ru-RU" dirty="0"/>
          </a:p>
        </p:txBody>
      </p:sp>
      <p:sp>
        <p:nvSpPr>
          <p:cNvPr id="3" name="Содержимое 2"/>
          <p:cNvSpPr>
            <a:spLocks noGrp="1"/>
          </p:cNvSpPr>
          <p:nvPr>
            <p:ph sz="quarter" idx="1"/>
          </p:nvPr>
        </p:nvSpPr>
        <p:spPr>
          <a:xfrm>
            <a:off x="179512" y="908720"/>
            <a:ext cx="6624736" cy="5565232"/>
          </a:xfrm>
        </p:spPr>
        <p:txBody>
          <a:bodyPr>
            <a:normAutofit lnSpcReduction="10000"/>
          </a:bodyPr>
          <a:lstStyle/>
          <a:p>
            <a:r>
              <a:rPr lang="ru-RU" sz="1600" dirty="0" smtClean="0">
                <a:latin typeface="Times New Roman" pitchFamily="18" charset="0"/>
                <a:cs typeface="Times New Roman" pitchFamily="18" charset="0"/>
              </a:rPr>
              <a:t>Первое издание «Толкового словаря живого великорусского языка» </a:t>
            </a:r>
            <a:r>
              <a:rPr lang="ru-RU" sz="1600" b="1" dirty="0" smtClean="0">
                <a:latin typeface="Times New Roman" pitchFamily="18" charset="0"/>
                <a:cs typeface="Times New Roman" pitchFamily="18" charset="0"/>
              </a:rPr>
              <a:t>Владимира Ивановича Даля</a:t>
            </a:r>
            <a:r>
              <a:rPr lang="ru-RU" sz="1600" dirty="0" smtClean="0">
                <a:latin typeface="Times New Roman" pitchFamily="18" charset="0"/>
                <a:cs typeface="Times New Roman" pitchFamily="18" charset="0"/>
              </a:rPr>
              <a:t> вышло в 1863-1866 гг. Словарь В.И. Даля содержит более 200 000 слов и 30 000 пословиц, поговорок, загадок и присловий, служащих для пояснения смысла приводимых слов. В основу словаря был положен живой народный язык с его областными видоизменениями. Словарь охватывает лексику письменной и устной речи 19 века, а также терминологию и фразеологию различных профессий и ремёсел. </a:t>
            </a:r>
            <a:r>
              <a:rPr lang="ru-RU" sz="1600" dirty="0" err="1" smtClean="0">
                <a:latin typeface="Times New Roman" pitchFamily="18" charset="0"/>
                <a:cs typeface="Times New Roman" pitchFamily="18" charset="0"/>
              </a:rPr>
              <a:t>Далев</a:t>
            </a:r>
            <a:r>
              <a:rPr lang="ru-RU" sz="1600" dirty="0" smtClean="0">
                <a:latin typeface="Times New Roman" pitchFamily="18" charset="0"/>
                <a:cs typeface="Times New Roman" pitchFamily="18" charset="0"/>
              </a:rPr>
              <a:t> словарь построен по алфавитно-гнездовому принципу. Особенность его состоит в том, что он не является нормативным. В нормативных словарях предусматриваются отбор и стилистическая характеристика лексики. Даль же не стремился отбирать лексику, а включал в словарь все известные ему слова, не снабжая их стилистическими пометами: он полагал, что не должен навязывать носителю языка стилистические оценки, и ограничивался тем, что обильные диалектизмы, особенно узкого, местного употребления, обозначал пометами (южное, тверское, камчатское, архангельское, западное и др.), очень редко давал пометы оценочного характера (шуточное, бранное и пр.), отмечал язык – источник заимствованного слова. Заимствования Даль поместил в словарь в немалом количестве, но относился к чужим словам неодобрительно, а потому настойчиво стремился искать к ним русские синонимы (их он называл "</a:t>
            </a:r>
            <a:r>
              <a:rPr lang="ru-RU" sz="1600" dirty="0" err="1" smtClean="0">
                <a:latin typeface="Times New Roman" pitchFamily="18" charset="0"/>
                <a:cs typeface="Times New Roman" pitchFamily="18" charset="0"/>
              </a:rPr>
              <a:t>тождесловами</a:t>
            </a:r>
            <a:r>
              <a:rPr lang="ru-RU" sz="1600" dirty="0" smtClean="0">
                <a:latin typeface="Times New Roman" pitchFamily="18" charset="0"/>
                <a:cs typeface="Times New Roman" pitchFamily="18" charset="0"/>
              </a:rPr>
              <a:t>"). Над этим замечательным, уникальным памятником русского языка автор трудился около 50 лет. </a:t>
            </a:r>
            <a:endParaRPr lang="ru-RU" sz="1600" dirty="0">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cstate="print"/>
          <a:srcRect/>
          <a:stretch>
            <a:fillRect/>
          </a:stretch>
        </p:blipFill>
        <p:spPr bwMode="auto">
          <a:xfrm>
            <a:off x="6671477" y="260648"/>
            <a:ext cx="2112483" cy="2736304"/>
          </a:xfrm>
          <a:prstGeom prst="rect">
            <a:avLst/>
          </a:prstGeom>
          <a:noFill/>
          <a:ln w="9525">
            <a:noFill/>
            <a:miter lim="800000"/>
            <a:headEnd/>
            <a:tailEnd/>
          </a:ln>
        </p:spPr>
      </p:pic>
      <p:pic>
        <p:nvPicPr>
          <p:cNvPr id="14339" name="Picture 3" descr="C:\Users\NADYA\Downloads\скачанные файлы (6).jpg"/>
          <p:cNvPicPr>
            <a:picLocks noChangeAspect="1" noChangeArrowheads="1"/>
          </p:cNvPicPr>
          <p:nvPr/>
        </p:nvPicPr>
        <p:blipFill>
          <a:blip r:embed="rId3" cstate="print"/>
          <a:srcRect/>
          <a:stretch>
            <a:fillRect/>
          </a:stretch>
        </p:blipFill>
        <p:spPr bwMode="auto">
          <a:xfrm>
            <a:off x="6876256" y="3284984"/>
            <a:ext cx="2103523" cy="2808312"/>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179512" y="188640"/>
            <a:ext cx="3096344" cy="4588734"/>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5292080" y="260648"/>
            <a:ext cx="3744416" cy="4026355"/>
          </a:xfrm>
          <a:prstGeom prst="rect">
            <a:avLst/>
          </a:prstGeom>
          <a:noFill/>
          <a:ln w="9525">
            <a:noFill/>
            <a:miter lim="800000"/>
            <a:headEnd/>
            <a:tailEnd/>
          </a:ln>
        </p:spPr>
      </p:pic>
      <p:sp>
        <p:nvSpPr>
          <p:cNvPr id="6" name="Прямоугольник 5"/>
          <p:cNvSpPr/>
          <p:nvPr/>
        </p:nvSpPr>
        <p:spPr>
          <a:xfrm>
            <a:off x="1907704" y="2826127"/>
            <a:ext cx="3816424" cy="4031873"/>
          </a:xfrm>
          <a:prstGeom prst="rect">
            <a:avLst/>
          </a:prstGeom>
        </p:spPr>
        <p:txBody>
          <a:bodyPr wrap="square">
            <a:spAutoFit/>
          </a:bodyPr>
          <a:lstStyle/>
          <a:p>
            <a:r>
              <a:rPr lang="ru-RU" sz="1600" b="1" dirty="0" smtClean="0">
                <a:latin typeface="Times New Roman" pitchFamily="18" charset="0"/>
                <a:cs typeface="Times New Roman" pitchFamily="18" charset="0"/>
              </a:rPr>
              <a:t>БУТЕ´НЯ</a:t>
            </a:r>
            <a:r>
              <a:rPr lang="ru-RU" sz="1600" dirty="0" smtClean="0">
                <a:latin typeface="Times New Roman" pitchFamily="18" charset="0"/>
                <a:cs typeface="Times New Roman" pitchFamily="18" charset="0"/>
              </a:rPr>
              <a:t> ж. </a:t>
            </a:r>
            <a:r>
              <a:rPr lang="ru-RU" sz="1600" i="1" dirty="0" err="1" smtClean="0">
                <a:latin typeface="Times New Roman" pitchFamily="18" charset="0"/>
                <a:cs typeface="Times New Roman" pitchFamily="18" charset="0"/>
              </a:rPr>
              <a:t>влд</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творогъ</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съ</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топленымъ</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молокомъ</a:t>
            </a:r>
            <a:r>
              <a:rPr lang="ru-RU" sz="1600" dirty="0" smtClean="0">
                <a:latin typeface="Times New Roman" pitchFamily="18" charset="0"/>
                <a:cs typeface="Times New Roman" pitchFamily="18" charset="0"/>
              </a:rPr>
              <a:t>; // об. </a:t>
            </a:r>
            <a:r>
              <a:rPr lang="ru-RU" sz="1600" i="1" dirty="0" err="1" smtClean="0">
                <a:latin typeface="Times New Roman" pitchFamily="18" charset="0"/>
                <a:cs typeface="Times New Roman" pitchFamily="18" charset="0"/>
              </a:rPr>
              <a:t>пск</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бу´тря</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пузанъ</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пузатикъ</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толстякъ</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бухоня</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брюханъ</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налитышъ</a:t>
            </a:r>
            <a:r>
              <a:rPr lang="ru-RU" sz="1600" dirty="0" smtClean="0">
                <a:latin typeface="Times New Roman" pitchFamily="18" charset="0"/>
                <a:cs typeface="Times New Roman" pitchFamily="18" charset="0"/>
              </a:rPr>
              <a:t>.</a:t>
            </a:r>
          </a:p>
          <a:p>
            <a:r>
              <a:rPr lang="ru-RU" sz="1600" b="1" dirty="0" smtClean="0">
                <a:latin typeface="Times New Roman" pitchFamily="18" charset="0"/>
                <a:cs typeface="Times New Roman" pitchFamily="18" charset="0"/>
              </a:rPr>
              <a:t>ЗАСКОРОХО´ДИТЬ</a:t>
            </a:r>
            <a:r>
              <a:rPr lang="ru-RU" sz="1600" dirty="0" smtClean="0">
                <a:latin typeface="Times New Roman" pitchFamily="18" charset="0"/>
                <a:cs typeface="Times New Roman" pitchFamily="18" charset="0"/>
              </a:rPr>
              <a:t>, начать ходить скоро, зачастить ногами.</a:t>
            </a:r>
          </a:p>
          <a:p>
            <a:r>
              <a:rPr lang="ru-RU" sz="1600" b="1" dirty="0" smtClean="0">
                <a:latin typeface="Times New Roman" pitchFamily="18" charset="0"/>
                <a:cs typeface="Times New Roman" pitchFamily="18" charset="0"/>
              </a:rPr>
              <a:t>СИНОНИ´МЪ</a:t>
            </a:r>
            <a:r>
              <a:rPr lang="ru-RU" sz="1600" dirty="0" smtClean="0">
                <a:latin typeface="Times New Roman" pitchFamily="18" charset="0"/>
                <a:cs typeface="Times New Roman" pitchFamily="18" charset="0"/>
              </a:rPr>
              <a:t> м. греч. </a:t>
            </a:r>
            <a:r>
              <a:rPr lang="ru-RU" sz="1600" dirty="0" err="1" smtClean="0">
                <a:latin typeface="Times New Roman" pitchFamily="18" charset="0"/>
                <a:cs typeface="Times New Roman" pitchFamily="18" charset="0"/>
              </a:rPr>
              <a:t>однословъ</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сословъ</a:t>
            </a:r>
            <a:r>
              <a:rPr lang="ru-RU" sz="1600" dirty="0" smtClean="0">
                <a:latin typeface="Times New Roman" pitchFamily="18" charset="0"/>
                <a:cs typeface="Times New Roman" pitchFamily="18" charset="0"/>
              </a:rPr>
              <a:t>, однозначащее, или весьма близкое по смыслу </a:t>
            </a:r>
            <a:r>
              <a:rPr lang="ru-RU" sz="1600" dirty="0" err="1" smtClean="0">
                <a:latin typeface="Times New Roman" pitchFamily="18" charset="0"/>
                <a:cs typeface="Times New Roman" pitchFamily="18" charset="0"/>
              </a:rPr>
              <a:t>къ</a:t>
            </a:r>
            <a:r>
              <a:rPr lang="ru-RU" sz="1600" dirty="0" smtClean="0">
                <a:latin typeface="Times New Roman" pitchFamily="18" charset="0"/>
                <a:cs typeface="Times New Roman" pitchFamily="18" charset="0"/>
              </a:rPr>
              <a:t> другому слово. </a:t>
            </a:r>
            <a:r>
              <a:rPr lang="ru-RU" sz="1600" i="1" dirty="0" smtClean="0">
                <a:latin typeface="Times New Roman" pitchFamily="18" charset="0"/>
                <a:cs typeface="Times New Roman" pitchFamily="18" charset="0"/>
              </a:rPr>
              <a:t>Словарь </a:t>
            </a:r>
            <a:r>
              <a:rPr lang="ru-RU" sz="1600" i="1" dirty="0" err="1" smtClean="0">
                <a:latin typeface="Times New Roman" pitchFamily="18" charset="0"/>
                <a:cs typeface="Times New Roman" pitchFamily="18" charset="0"/>
              </a:rPr>
              <a:t>синонимовъ</a:t>
            </a:r>
            <a:r>
              <a:rPr lang="ru-RU" sz="1600" dirty="0" smtClean="0">
                <a:latin typeface="Times New Roman" pitchFamily="18" charset="0"/>
                <a:cs typeface="Times New Roman" pitchFamily="18" charset="0"/>
              </a:rPr>
              <a:t>.</a:t>
            </a:r>
          </a:p>
          <a:p>
            <a:r>
              <a:rPr lang="ru-RU" sz="1600" b="1" dirty="0" smtClean="0">
                <a:latin typeface="Times New Roman" pitchFamily="18" charset="0"/>
                <a:cs typeface="Times New Roman" pitchFamily="18" charset="0"/>
              </a:rPr>
              <a:t>УСЬ!</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мждмт</a:t>
            </a:r>
            <a:r>
              <a:rPr lang="ru-RU" sz="1600" dirty="0" smtClean="0">
                <a:latin typeface="Times New Roman" pitchFamily="18" charset="0"/>
                <a:cs typeface="Times New Roman" pitchFamily="18" charset="0"/>
              </a:rPr>
              <a:t>. которым </a:t>
            </a:r>
            <a:r>
              <a:rPr lang="ru-RU" sz="1600" dirty="0" err="1" smtClean="0">
                <a:latin typeface="Times New Roman" pitchFamily="18" charset="0"/>
                <a:cs typeface="Times New Roman" pitchFamily="18" charset="0"/>
              </a:rPr>
              <a:t>травятъ</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собакъ</a:t>
            </a:r>
            <a:r>
              <a:rPr lang="ru-RU" sz="1600" dirty="0" smtClean="0">
                <a:latin typeface="Times New Roman" pitchFamily="18" charset="0"/>
                <a:cs typeface="Times New Roman" pitchFamily="18" charset="0"/>
              </a:rPr>
              <a:t> на собаку, на свинью, скотину. // </a:t>
            </a:r>
            <a:r>
              <a:rPr lang="ru-RU" sz="1600" i="1" dirty="0" err="1" smtClean="0">
                <a:latin typeface="Times New Roman" pitchFamily="18" charset="0"/>
                <a:cs typeface="Times New Roman" pitchFamily="18" charset="0"/>
              </a:rPr>
              <a:t>Вят</a:t>
            </a:r>
            <a:r>
              <a:rPr lang="ru-RU" sz="1600" dirty="0" smtClean="0">
                <a:latin typeface="Times New Roman" pitchFamily="18" charset="0"/>
                <a:cs typeface="Times New Roman" pitchFamily="18" charset="0"/>
              </a:rPr>
              <a:t>. восклицанье изумленья: ну </a:t>
            </a:r>
            <a:r>
              <a:rPr lang="ru-RU" sz="1600" dirty="0" err="1" smtClean="0">
                <a:latin typeface="Times New Roman" pitchFamily="18" charset="0"/>
                <a:cs typeface="Times New Roman" pitchFamily="18" charset="0"/>
              </a:rPr>
              <a:t>вотъ</a:t>
            </a:r>
            <a:r>
              <a:rPr lang="ru-RU" sz="1600" dirty="0" smtClean="0">
                <a:latin typeface="Times New Roman" pitchFamily="18" charset="0"/>
                <a:cs typeface="Times New Roman" pitchFamily="18" charset="0"/>
              </a:rPr>
              <a:t> еще! ой-ой! </a:t>
            </a:r>
            <a:r>
              <a:rPr lang="ru-RU" sz="1600" b="1" i="1" dirty="0" smtClean="0">
                <a:latin typeface="Times New Roman" pitchFamily="18" charset="0"/>
                <a:cs typeface="Times New Roman" pitchFamily="18" charset="0"/>
              </a:rPr>
              <a:t>Уськать, </a:t>
            </a:r>
            <a:r>
              <a:rPr lang="ru-RU" sz="1600" b="1" i="1" dirty="0" err="1" smtClean="0">
                <a:latin typeface="Times New Roman" pitchFamily="18" charset="0"/>
                <a:cs typeface="Times New Roman" pitchFamily="18" charset="0"/>
              </a:rPr>
              <a:t>у´ськнуть</a:t>
            </a:r>
            <a:r>
              <a:rPr lang="ru-RU" sz="1600" b="1" i="1"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 травить </a:t>
            </a:r>
            <a:r>
              <a:rPr lang="ru-RU" sz="1600" dirty="0" err="1" smtClean="0">
                <a:latin typeface="Times New Roman" pitchFamily="18" charset="0"/>
                <a:cs typeface="Times New Roman" pitchFamily="18" charset="0"/>
              </a:rPr>
              <a:t>собакъ</a:t>
            </a:r>
            <a:r>
              <a:rPr lang="ru-RU" sz="1600" dirty="0" smtClean="0">
                <a:latin typeface="Times New Roman" pitchFamily="18" charset="0"/>
                <a:cs typeface="Times New Roman" pitchFamily="18" charset="0"/>
              </a:rPr>
              <a:t>, натравливать. </a:t>
            </a:r>
            <a:r>
              <a:rPr lang="ru-RU" sz="1600" i="1" dirty="0" smtClean="0">
                <a:latin typeface="Times New Roman" pitchFamily="18" charset="0"/>
                <a:cs typeface="Times New Roman" pitchFamily="18" charset="0"/>
              </a:rPr>
              <a:t>Ты бы </a:t>
            </a:r>
            <a:r>
              <a:rPr lang="ru-RU" sz="1600" i="1" dirty="0" err="1" smtClean="0">
                <a:latin typeface="Times New Roman" pitchFamily="18" charset="0"/>
                <a:cs typeface="Times New Roman" pitchFamily="18" charset="0"/>
              </a:rPr>
              <a:t>зауськалъ</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Кирш</a:t>
            </a:r>
            <a:r>
              <a:rPr lang="ru-RU" sz="1600" dirty="0" smtClean="0">
                <a:latin typeface="Times New Roman" pitchFamily="18" charset="0"/>
                <a:cs typeface="Times New Roman" pitchFamily="18" charset="0"/>
              </a:rPr>
              <a:t>. </a:t>
            </a:r>
            <a:r>
              <a:rPr lang="ru-RU" sz="1600" i="1" dirty="0" smtClean="0">
                <a:latin typeface="Times New Roman" pitchFamily="18" charset="0"/>
                <a:cs typeface="Times New Roman" pitchFamily="18" charset="0"/>
              </a:rPr>
              <a:t>Науськал </a:t>
            </a:r>
            <a:r>
              <a:rPr lang="ru-RU" sz="1600" i="1" dirty="0" err="1" smtClean="0">
                <a:latin typeface="Times New Roman" pitchFamily="18" charset="0"/>
                <a:cs typeface="Times New Roman" pitchFamily="18" charset="0"/>
              </a:rPr>
              <a:t>собакъ</a:t>
            </a:r>
            <a:r>
              <a:rPr lang="ru-RU" sz="1600" i="1" dirty="0" smtClean="0">
                <a:latin typeface="Times New Roman" pitchFamily="18" charset="0"/>
                <a:cs typeface="Times New Roman" pitchFamily="18" charset="0"/>
              </a:rPr>
              <a:t> на свиней</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7467600" cy="792088"/>
          </a:xfrm>
        </p:spPr>
        <p:txBody>
          <a:bodyPr/>
          <a:lstStyle/>
          <a:p>
            <a:r>
              <a:rPr lang="ru-RU" b="1" dirty="0" smtClean="0"/>
              <a:t>Словарь Ушакова</a:t>
            </a:r>
            <a:endParaRPr lang="ru-RU" dirty="0"/>
          </a:p>
        </p:txBody>
      </p:sp>
      <p:sp>
        <p:nvSpPr>
          <p:cNvPr id="3" name="Содержимое 2"/>
          <p:cNvSpPr>
            <a:spLocks noGrp="1"/>
          </p:cNvSpPr>
          <p:nvPr>
            <p:ph sz="quarter" idx="1"/>
          </p:nvPr>
        </p:nvSpPr>
        <p:spPr>
          <a:xfrm>
            <a:off x="107504" y="1124744"/>
            <a:ext cx="6984776" cy="4176464"/>
          </a:xfrm>
        </p:spPr>
        <p:txBody>
          <a:bodyPr>
            <a:noAutofit/>
          </a:bodyPr>
          <a:lstStyle/>
          <a:p>
            <a:r>
              <a:rPr lang="ru-RU" sz="1600" b="1" dirty="0" smtClean="0">
                <a:latin typeface="Times New Roman" pitchFamily="18" charset="0"/>
                <a:cs typeface="Times New Roman" pitchFamily="18" charset="0"/>
              </a:rPr>
              <a:t>Ушаков Дмитрий Николаевич</a:t>
            </a:r>
            <a:r>
              <a:rPr lang="ru-RU" sz="1600" dirty="0" smtClean="0">
                <a:latin typeface="Times New Roman" pitchFamily="18" charset="0"/>
                <a:cs typeface="Times New Roman" pitchFamily="18" charset="0"/>
              </a:rPr>
              <a:t> (1873-1942) – одна из самых ярких фигур отечественной лексикографии. Его учителем был Филипп Фёдорович Фортунатов. Долгое время Ушаков был профессором Московского государственного университета, возглавлял Московскую диалектологическую комиссию. Вокруг него всегда собирались молодые лингвисты, прозванные в Москве «</a:t>
            </a:r>
            <a:r>
              <a:rPr lang="ru-RU" sz="1600" dirty="0" err="1" smtClean="0">
                <a:latin typeface="Times New Roman" pitchFamily="18" charset="0"/>
                <a:cs typeface="Times New Roman" pitchFamily="18" charset="0"/>
              </a:rPr>
              <a:t>ушаковскими</a:t>
            </a:r>
            <a:r>
              <a:rPr lang="ru-RU" sz="1600" dirty="0" smtClean="0">
                <a:latin typeface="Times New Roman" pitchFamily="18" charset="0"/>
                <a:cs typeface="Times New Roman" pitchFamily="18" charset="0"/>
              </a:rPr>
              <a:t> мальчиками». Самые знаменитые его ученики – </a:t>
            </a:r>
            <a:r>
              <a:rPr lang="ru-RU" sz="1600" u="sng" dirty="0" smtClean="0">
                <a:latin typeface="Times New Roman" pitchFamily="18" charset="0"/>
                <a:cs typeface="Times New Roman" pitchFamily="18" charset="0"/>
                <a:hlinkClick r:id="rId2"/>
              </a:rPr>
              <a:t>С. И. Ожегов</a:t>
            </a:r>
            <a:r>
              <a:rPr lang="ru-RU" sz="1600" dirty="0" smtClean="0">
                <a:latin typeface="Times New Roman" pitchFamily="18" charset="0"/>
                <a:cs typeface="Times New Roman" pitchFamily="18" charset="0"/>
              </a:rPr>
              <a:t>, Г. О. Винокур, Р. О. Якобсон. Начало работы над словарём относится к 20-м гг., когда русский язык претерпевал изменения: появлялись новые слова, развивались новые значения, многие слова выходили из оборота, старели, работа над словарём велась более десяти лет. В четырёхтомном словаре описано свыше 85 000 слов. В четвёртом томе в качестве приложения дан список слов, по каким-либо причинам не вошедших в словарь. Этот словарь новаторский во всех отношениях. В него вошла лексика различных сфер употребления: диалектные и просторечные слова, профессиональные и специальные термины, устаревшая лексика, новые слова. Словарь не ограничивался лишь толкованием слов, а давал сведения об их правильном произношении, написании, этимологии, сообщал грамматическую и стилистическую информацию. Это нормативный словарь, и это его свойство проявляется не только в отборе лексики, но и в системе грамматических сведений о слове, в комментариях, которые предупреждают неправильное употребление.</a:t>
            </a:r>
          </a:p>
          <a:p>
            <a:endParaRPr lang="ru-RU" sz="1600" dirty="0">
              <a:latin typeface="Times New Roman" pitchFamily="18" charset="0"/>
              <a:cs typeface="Times New Roman" pitchFamily="18" charset="0"/>
            </a:endParaRPr>
          </a:p>
        </p:txBody>
      </p:sp>
      <p:pic>
        <p:nvPicPr>
          <p:cNvPr id="12290" name="Picture 2" descr="C:\Users\NADYA\Desktop\мои папки\английский для малышей\методическое пособие\кто где живет\ushakov.jpg"/>
          <p:cNvPicPr>
            <a:picLocks noChangeAspect="1" noChangeArrowheads="1"/>
          </p:cNvPicPr>
          <p:nvPr/>
        </p:nvPicPr>
        <p:blipFill>
          <a:blip r:embed="rId3" cstate="print"/>
          <a:srcRect/>
          <a:stretch>
            <a:fillRect/>
          </a:stretch>
        </p:blipFill>
        <p:spPr bwMode="auto">
          <a:xfrm>
            <a:off x="7236296" y="260648"/>
            <a:ext cx="1656184" cy="2165779"/>
          </a:xfrm>
          <a:prstGeom prst="rect">
            <a:avLst/>
          </a:prstGeom>
          <a:noFill/>
        </p:spPr>
      </p:pic>
      <p:pic>
        <p:nvPicPr>
          <p:cNvPr id="12291" name="Picture 3" descr="C:\Users\NADYA\Desktop\мои папки\английский для малышей\методическое пособие\кто где живет\145663.jpg"/>
          <p:cNvPicPr>
            <a:picLocks noChangeAspect="1" noChangeArrowheads="1"/>
          </p:cNvPicPr>
          <p:nvPr/>
        </p:nvPicPr>
        <p:blipFill>
          <a:blip r:embed="rId4" cstate="print"/>
          <a:srcRect/>
          <a:stretch>
            <a:fillRect/>
          </a:stretch>
        </p:blipFill>
        <p:spPr bwMode="auto">
          <a:xfrm>
            <a:off x="6876256" y="2636911"/>
            <a:ext cx="2267744" cy="2800663"/>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06090"/>
          </a:xfrm>
        </p:spPr>
        <p:txBody>
          <a:bodyPr>
            <a:normAutofit fontScale="90000"/>
          </a:bodyPr>
          <a:lstStyle/>
          <a:p>
            <a:r>
              <a:rPr lang="ru-RU" b="1" dirty="0" smtClean="0"/>
              <a:t>Словарь Ожегова</a:t>
            </a:r>
            <a:endParaRPr lang="ru-RU" dirty="0"/>
          </a:p>
        </p:txBody>
      </p:sp>
      <p:sp>
        <p:nvSpPr>
          <p:cNvPr id="3" name="Содержимое 2"/>
          <p:cNvSpPr>
            <a:spLocks noGrp="1"/>
          </p:cNvSpPr>
          <p:nvPr>
            <p:ph sz="quarter" idx="1"/>
          </p:nvPr>
        </p:nvSpPr>
        <p:spPr>
          <a:xfrm>
            <a:off x="0" y="1052736"/>
            <a:ext cx="7092280" cy="5805264"/>
          </a:xfrm>
        </p:spPr>
        <p:txBody>
          <a:bodyPr>
            <a:normAutofit fontScale="47500" lnSpcReduction="20000"/>
          </a:bodyPr>
          <a:lstStyle/>
          <a:p>
            <a:r>
              <a:rPr lang="ru-RU" sz="2900" b="1" dirty="0" smtClean="0">
                <a:latin typeface="Times New Roman" pitchFamily="18" charset="0"/>
                <a:cs typeface="Times New Roman" pitchFamily="18" charset="0"/>
              </a:rPr>
              <a:t>Ожегов Сергей Иванович</a:t>
            </a:r>
            <a:r>
              <a:rPr lang="ru-RU" sz="2900" dirty="0" smtClean="0">
                <a:latin typeface="Times New Roman" pitchFamily="18" charset="0"/>
                <a:cs typeface="Times New Roman" pitchFamily="18" charset="0"/>
              </a:rPr>
              <a:t> (1900-1964) – ученик В. В. Виноградова и Л. В. Щербы. Круг его лингвистических интересов был очень широк. Он занимался лексикологией и лексикографией, вопросами культуры речи и социолингвистикой, языком художественной литературы, историей русского языка. </a:t>
            </a:r>
          </a:p>
          <a:p>
            <a:r>
              <a:rPr lang="ru-RU" sz="2900" dirty="0" smtClean="0">
                <a:latin typeface="Times New Roman" pitchFamily="18" charset="0"/>
                <a:cs typeface="Times New Roman" pitchFamily="18" charset="0"/>
              </a:rPr>
              <a:t>В конце 30-х годов возникла инициативная группа по созданию краткого словаря русского языка, в которую вошли Д. Н. Ушаков и С. И. Ожегов. Выпустить в свет новый словарь планировалось в июле 1942. Война ломает намеченные планы и отодвигает сроки завершения работы. После окончания войны, в самом начале 1949 г. вышел однотомный нормативный "Словарь русского языка" С. И. Ожегова под редакцией С. П. Обнорского. Первоначально, в довоенном проекте, он был задуман как краткая переработка четырёхтомного «Толкового словаря русского языка». Однотомный словарь в компактном виде представляет тот актуальный лексико-фразеологический фонд языка, который является общим для его носителей. Перед автором словаря встала задача ограничения словника, за пределами словаря осталась профессиональная лексика, областные слова, «некоторые грамматические разряды слов, если они принадлежат к числу легко образуемых производных слов». Сокращение объёма словника сочеталось с большой работой по учёту всех новых слов и значений, вошедших в активный речевой обиход в военные годы и в послевоенное время; в словарь были включены новые слова и выражения, пришедшие в литературный язык из областных русских говоров и городского просторечия. В словаре Ожегова были уточнены толкования многих слов, упорядочены стилистические характеристики, иллюстрации значений даны в виде лаконичных выразительных речений. Расположение слов дается по "</a:t>
            </a:r>
            <a:r>
              <a:rPr lang="ru-RU" sz="2900" dirty="0" err="1" smtClean="0">
                <a:latin typeface="Times New Roman" pitchFamily="18" charset="0"/>
                <a:cs typeface="Times New Roman" pitchFamily="18" charset="0"/>
              </a:rPr>
              <a:t>полугнездовому</a:t>
            </a:r>
            <a:r>
              <a:rPr lang="ru-RU" sz="2900" dirty="0" smtClean="0">
                <a:latin typeface="Times New Roman" pitchFamily="18" charset="0"/>
                <a:cs typeface="Times New Roman" pitchFamily="18" charset="0"/>
              </a:rPr>
              <a:t>" способу: основные слова следуют по алфавиту, а производные (бесприставочные) – внутри статьи. Общедоступность, удобство пользования обеспечили словарю заслуженную популярность; он получил высокую оценку специалистов. В 1991 г. словарю была присуждена премия АН СССР им. А. С. Пушкина.</a:t>
            </a:r>
          </a:p>
          <a:p>
            <a:endParaRPr lang="ru-RU" dirty="0"/>
          </a:p>
        </p:txBody>
      </p:sp>
      <p:pic>
        <p:nvPicPr>
          <p:cNvPr id="13314" name="Picture 2" descr="C:\Users\NADYA\Desktop\мои папки\английский для малышей\методическое пособие\кто где живет\102281.jpg"/>
          <p:cNvPicPr>
            <a:picLocks noChangeAspect="1" noChangeArrowheads="1"/>
          </p:cNvPicPr>
          <p:nvPr/>
        </p:nvPicPr>
        <p:blipFill>
          <a:blip r:embed="rId2" cstate="print"/>
          <a:srcRect/>
          <a:stretch>
            <a:fillRect/>
          </a:stretch>
        </p:blipFill>
        <p:spPr bwMode="auto">
          <a:xfrm>
            <a:off x="6986016" y="188640"/>
            <a:ext cx="2157984" cy="2784348"/>
          </a:xfrm>
          <a:prstGeom prst="rect">
            <a:avLst/>
          </a:prstGeom>
          <a:noFill/>
        </p:spPr>
      </p:pic>
      <p:pic>
        <p:nvPicPr>
          <p:cNvPr id="13315" name="Picture 3" descr="C:\Users\NADYA\Desktop\мои папки\английский для малышей\методическое пособие\кто где живет\foto3.jpg"/>
          <p:cNvPicPr>
            <a:picLocks noChangeAspect="1" noChangeArrowheads="1"/>
          </p:cNvPicPr>
          <p:nvPr/>
        </p:nvPicPr>
        <p:blipFill>
          <a:blip r:embed="rId3" cstate="print"/>
          <a:srcRect/>
          <a:stretch>
            <a:fillRect/>
          </a:stretch>
        </p:blipFill>
        <p:spPr bwMode="auto">
          <a:xfrm>
            <a:off x="7092280" y="3284984"/>
            <a:ext cx="1905000" cy="2371725"/>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363272" cy="778098"/>
          </a:xfrm>
        </p:spPr>
        <p:txBody>
          <a:bodyPr>
            <a:normAutofit fontScale="90000"/>
          </a:bodyPr>
          <a:lstStyle/>
          <a:p>
            <a:r>
              <a:rPr lang="ru-RU" b="1" dirty="0" smtClean="0"/>
              <a:t>Словарь современного русского языка: В 17 т. (М.; Л., 1948-1965) – БАС</a:t>
            </a:r>
            <a:endParaRPr lang="ru-RU" dirty="0"/>
          </a:p>
        </p:txBody>
      </p:sp>
      <p:sp>
        <p:nvSpPr>
          <p:cNvPr id="3" name="Содержимое 2"/>
          <p:cNvSpPr>
            <a:spLocks noGrp="1"/>
          </p:cNvSpPr>
          <p:nvPr>
            <p:ph sz="quarter" idx="1"/>
          </p:nvPr>
        </p:nvSpPr>
        <p:spPr>
          <a:xfrm>
            <a:off x="251520" y="1052736"/>
            <a:ext cx="8496944" cy="4176464"/>
          </a:xfrm>
        </p:spPr>
        <p:txBody>
          <a:bodyPr>
            <a:normAutofit fontScale="55000" lnSpcReduction="20000"/>
          </a:bodyPr>
          <a:lstStyle/>
          <a:p>
            <a:r>
              <a:rPr lang="ru-RU" sz="2500" dirty="0" smtClean="0">
                <a:latin typeface="Times New Roman" pitchFamily="18" charset="0"/>
                <a:cs typeface="Times New Roman" pitchFamily="18" charset="0"/>
              </a:rPr>
              <a:t>В 1937 г. Президиум АН СССР принял постановление о прекращении работы над «Словарём русского языка» </a:t>
            </a:r>
            <a:r>
              <a:rPr lang="ru-RU" sz="2500" dirty="0" err="1" smtClean="0">
                <a:latin typeface="Times New Roman" pitchFamily="18" charset="0"/>
                <a:cs typeface="Times New Roman" pitchFamily="18" charset="0"/>
              </a:rPr>
              <a:t>шахматовской</a:t>
            </a:r>
            <a:r>
              <a:rPr lang="ru-RU" sz="2500" dirty="0" smtClean="0">
                <a:latin typeface="Times New Roman" pitchFamily="18" charset="0"/>
                <a:cs typeface="Times New Roman" pitchFamily="18" charset="0"/>
              </a:rPr>
              <a:t> редакции и о начале нового лексикографического издания. В подготовке нового словаря принимали участие: С. П. Обнорский, О. О. Советов, И. А. Фалев, В. И. Чернышёв, Е. С. </a:t>
            </a:r>
            <a:r>
              <a:rPr lang="ru-RU" sz="2500" dirty="0" err="1" smtClean="0">
                <a:latin typeface="Times New Roman" pitchFamily="18" charset="0"/>
                <a:cs typeface="Times New Roman" pitchFamily="18" charset="0"/>
              </a:rPr>
              <a:t>Истрина</a:t>
            </a:r>
            <a:r>
              <a:rPr lang="ru-RU" sz="2500" dirty="0" smtClean="0">
                <a:latin typeface="Times New Roman" pitchFamily="18" charset="0"/>
                <a:cs typeface="Times New Roman" pitchFamily="18" charset="0"/>
              </a:rPr>
              <a:t>. Выпуск первого тома был намечен на конец 1941 г. Но Великая Отечественная война и блокада Ленинграда прервала процесс подготовки словаря почти на пять лет. Первый том вышел в свет только в 1948 г. Задуманный словарь должен был быть достаточно полным. Не являясь тезаурусом, он ориентировался на включение лексического богатства только литературного русского языка как средства национального общения. БАС охватывал словарный запас русского литературного языка с конца XVIII в. до его современного состояния с упором на развитие языка, начиная с пушкинской поры до времени создания словаря. В задачи словаря входило: дать всестороннюю семантическую, стилистическую и грамматическую характеристику слова, показать особенности его правописания и произношения, фразеологического окружения и стилистического употребления, продемонстрировать смысловое многообразие значений и словообразовательные возможности слов. По своей структуре БАС должен был представлять собой тип алфавитно-гнездового словаря. Гнездование распространялось на однокоренные слова, которые объединялись в одну словарную статью, если они были образованы от одной семантической основы. Начиная с четвёртого тома, в словарь вносился ряд изменений, менявших его облик. Составители отказались от гнездового характера подачи слов и вернулись к алфавитному; в предисловии объявлялось об усилении нормативно-стилистического принципа, расширении сети стилистических помет. Существенной реорганизации подверглась подача предлогов, которые разрабатывались в зависимости от дифференциации смысловых отношений, складывающихся в словосочетаниях с этими предлогами. В 1979 г. он был удостоен высшей правительственной награды Советского Союза – Ленинской премии. </a:t>
            </a:r>
          </a:p>
        </p:txBody>
      </p:sp>
      <p:pic>
        <p:nvPicPr>
          <p:cNvPr id="14338" name="Picture 2" descr="C:\Users\NADYA\Desktop\мои папки\английский для малышей\методическое пособие\кто где живет\BAS2.jpg"/>
          <p:cNvPicPr>
            <a:picLocks noChangeAspect="1" noChangeArrowheads="1"/>
          </p:cNvPicPr>
          <p:nvPr/>
        </p:nvPicPr>
        <p:blipFill>
          <a:blip r:embed="rId2" cstate="print"/>
          <a:srcRect/>
          <a:stretch>
            <a:fillRect/>
          </a:stretch>
        </p:blipFill>
        <p:spPr bwMode="auto">
          <a:xfrm>
            <a:off x="4499992" y="4707568"/>
            <a:ext cx="2880394" cy="2150431"/>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Словарь русского языка: В 4 т./ Под ред. А. П. Евгеньевой. – МАС</a:t>
            </a:r>
            <a:endParaRPr lang="ru-RU" dirty="0"/>
          </a:p>
        </p:txBody>
      </p:sp>
      <p:sp>
        <p:nvSpPr>
          <p:cNvPr id="3" name="Содержимое 2"/>
          <p:cNvSpPr>
            <a:spLocks noGrp="1"/>
          </p:cNvSpPr>
          <p:nvPr>
            <p:ph sz="quarter" idx="1"/>
          </p:nvPr>
        </p:nvSpPr>
        <p:spPr>
          <a:xfrm>
            <a:off x="457200" y="1600200"/>
            <a:ext cx="6995120" cy="4873752"/>
          </a:xfrm>
        </p:spPr>
        <p:txBody>
          <a:bodyPr>
            <a:normAutofit fontScale="47500" lnSpcReduction="20000"/>
          </a:bodyPr>
          <a:lstStyle/>
          <a:p>
            <a:r>
              <a:rPr lang="ru-RU" dirty="0" smtClean="0"/>
              <a:t>Подготовка к изданию началась в 1953 г. Организатором и руководителем работы стала Анастасия Петровна Евгеньева (1899-1985). В «Инструкции для составления Словаря» основные задачи словаря были определены так: «Дать нормы употребления слов, входящих в словарный состав современного русского языка (как в отношении самих слов, так и их значений)». Словарь должен был отразить появление новых слов, а также исчезновение из употребления устаревших. Он «должен удовлетворить назревшую потребность в достаточно полном и в то же время широко доступном словаре современного литературного языка». Это нормативный словарь, его создатели использовали большой опыт составителей </a:t>
            </a:r>
            <a:r>
              <a:rPr lang="ru-RU" dirty="0" err="1" smtClean="0"/>
              <a:t>ушаковского</a:t>
            </a:r>
            <a:r>
              <a:rPr lang="ru-RU" dirty="0" smtClean="0"/>
              <a:t> словаря и руководствовались теми же принципами. В «малом академическом» словаре была тщательно разработана смысловая характеристика слова, по-иному представлены омонимы. В словаре принят структурно-семантический принцип выделения омонимов, основанный на учёте смысловых связей и отношений в слове в сочетании с анализом его словопроизводных связей и отношений с однокоренными словами, разработана смысловая характеристика слова. При каждом слове дается толкование его значений, приводятся основные грамматические формы, слово снабжено нормативным ударением, стилистическими пометами. Словарные статьи иллюстрированы примерами. При словах иноязычного происхождения приводится этимологическая справка. В 1981-1984 гг. вышло второе, исправленное и дополненное, издание словаря. Все последующие издания словаря стереотипные.</a:t>
            </a:r>
          </a:p>
          <a:p>
            <a:endParaRPr lang="ru-RU" dirty="0"/>
          </a:p>
        </p:txBody>
      </p:sp>
      <p:pic>
        <p:nvPicPr>
          <p:cNvPr id="15362" name="Picture 2"/>
          <p:cNvPicPr>
            <a:picLocks noChangeAspect="1" noChangeArrowheads="1"/>
          </p:cNvPicPr>
          <p:nvPr/>
        </p:nvPicPr>
        <p:blipFill>
          <a:blip r:embed="rId2" cstate="print"/>
          <a:srcRect/>
          <a:stretch>
            <a:fillRect/>
          </a:stretch>
        </p:blipFill>
        <p:spPr bwMode="auto">
          <a:xfrm>
            <a:off x="7308304" y="1340768"/>
            <a:ext cx="1691680" cy="22139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7467600" cy="792088"/>
          </a:xfrm>
        </p:spPr>
        <p:txBody>
          <a:bodyPr/>
          <a:lstStyle/>
          <a:p>
            <a:r>
              <a:rPr lang="ru-RU" dirty="0" smtClean="0"/>
              <a:t>Типология </a:t>
            </a:r>
            <a:endParaRPr lang="ru-RU" dirty="0"/>
          </a:p>
        </p:txBody>
      </p:sp>
      <p:sp>
        <p:nvSpPr>
          <p:cNvPr id="3" name="Содержимое 2"/>
          <p:cNvSpPr>
            <a:spLocks noGrp="1"/>
          </p:cNvSpPr>
          <p:nvPr>
            <p:ph sz="quarter" idx="1"/>
          </p:nvPr>
        </p:nvSpPr>
        <p:spPr>
          <a:xfrm>
            <a:off x="251520" y="1484784"/>
            <a:ext cx="8424936" cy="4989168"/>
          </a:xfrm>
        </p:spPr>
        <p:txBody>
          <a:bodyPr>
            <a:normAutofit/>
          </a:bodyPr>
          <a:lstStyle/>
          <a:p>
            <a:r>
              <a:rPr lang="ru-RU" sz="1900" dirty="0" smtClean="0">
                <a:latin typeface="Times New Roman" pitchFamily="18" charset="0"/>
                <a:cs typeface="Times New Roman" pitchFamily="18" charset="0"/>
              </a:rPr>
              <a:t>Словари принято делить на два основных типа: </a:t>
            </a:r>
            <a:r>
              <a:rPr lang="ru-RU" sz="1900" i="1" dirty="0" smtClean="0">
                <a:latin typeface="Times New Roman" pitchFamily="18" charset="0"/>
                <a:cs typeface="Times New Roman" pitchFamily="18" charset="0"/>
              </a:rPr>
              <a:t>энциклопедические</a:t>
            </a:r>
            <a:r>
              <a:rPr lang="ru-RU" sz="1900" dirty="0" smtClean="0">
                <a:latin typeface="Times New Roman" pitchFamily="18" charset="0"/>
                <a:cs typeface="Times New Roman" pitchFamily="18" charset="0"/>
              </a:rPr>
              <a:t> и </a:t>
            </a:r>
            <a:r>
              <a:rPr lang="ru-RU" sz="1900" i="1" dirty="0" smtClean="0">
                <a:latin typeface="Times New Roman" pitchFamily="18" charset="0"/>
                <a:cs typeface="Times New Roman" pitchFamily="18" charset="0"/>
              </a:rPr>
              <a:t>лингвистические</a:t>
            </a:r>
            <a:r>
              <a:rPr lang="ru-RU" sz="1900" dirty="0" smtClean="0">
                <a:latin typeface="Times New Roman" pitchFamily="18" charset="0"/>
                <a:cs typeface="Times New Roman" pitchFamily="18" charset="0"/>
              </a:rPr>
              <a:t>.</a:t>
            </a:r>
          </a:p>
          <a:p>
            <a:r>
              <a:rPr lang="ru-RU" sz="1900" dirty="0" smtClean="0">
                <a:latin typeface="Times New Roman" pitchFamily="18" charset="0"/>
                <a:cs typeface="Times New Roman" pitchFamily="18" charset="0"/>
              </a:rPr>
              <a:t>Объект описания </a:t>
            </a:r>
            <a:r>
              <a:rPr lang="ru-RU" sz="1900" b="1" dirty="0" smtClean="0">
                <a:latin typeface="Times New Roman" pitchFamily="18" charset="0"/>
                <a:cs typeface="Times New Roman" pitchFamily="18" charset="0"/>
              </a:rPr>
              <a:t>лингвистических</a:t>
            </a:r>
            <a:r>
              <a:rPr lang="ru-RU" sz="1900" dirty="0" smtClean="0">
                <a:latin typeface="Times New Roman" pitchFamily="18" charset="0"/>
                <a:cs typeface="Times New Roman" pitchFamily="18" charset="0"/>
              </a:rPr>
              <a:t> (языковых) словарей — языковые единицы (слова, словоформы, морфемы). В таком словаре слово (словоформа, морфема) может быть охарактеризовано с разных сторон, в зависимости от целей, объёма и задач словаря: со стороны смыслового содержания, словообразования, орфографии, орфоэпии, правильности употребления. </a:t>
            </a:r>
          </a:p>
          <a:p>
            <a:r>
              <a:rPr lang="ru-RU" sz="1900" b="1" dirty="0" smtClean="0">
                <a:latin typeface="Times New Roman" pitchFamily="18" charset="0"/>
                <a:cs typeface="Times New Roman" pitchFamily="18" charset="0"/>
              </a:rPr>
              <a:t>Энциклопедические</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hlinkClick r:id="rId2" tooltip="Древнегреческий язык"/>
              </a:rPr>
              <a:t>др.-греч</a:t>
            </a:r>
            <a:r>
              <a:rPr lang="ru-RU" sz="1900" dirty="0" smtClean="0">
                <a:latin typeface="Times New Roman" pitchFamily="18" charset="0"/>
                <a:cs typeface="Times New Roman" pitchFamily="18" charset="0"/>
                <a:hlinkClick r:id="rId2" tooltip="Древнегреческий язык"/>
              </a:rPr>
              <a:t>.</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ἐγκύκλιος παιδεία </a:t>
            </a:r>
            <a:r>
              <a:rPr lang="ru-RU" sz="1900" dirty="0" smtClean="0">
                <a:latin typeface="Times New Roman" pitchFamily="18" charset="0"/>
                <a:cs typeface="Times New Roman" pitchFamily="18" charset="0"/>
              </a:rPr>
              <a:t>— «обучение в полном круге») словари содержат экстралингвистическую информацию об описываемых языковых единицах; эти словари содержат сведения о научных понятиях, терминах, исторических событиях, персоналиях, географии и т. п. В энциклопедическом словаре нет грамматических сведений о слове, а даётся информация о предмете, обозначаемом словом.</a:t>
            </a:r>
          </a:p>
          <a:p>
            <a:endParaRPr lang="ru-RU" dirty="0"/>
          </a:p>
        </p:txBody>
      </p:sp>
      <p:pic>
        <p:nvPicPr>
          <p:cNvPr id="3074" name="Picture 2" descr="C:\Users\NADYA\Desktop\мои папки\английский для малышей\методическое пособие\кто где живет\dictionary_1633840c.jpg"/>
          <p:cNvPicPr>
            <a:picLocks noChangeAspect="1" noChangeArrowheads="1"/>
          </p:cNvPicPr>
          <p:nvPr/>
        </p:nvPicPr>
        <p:blipFill>
          <a:blip r:embed="rId3" cstate="print"/>
          <a:srcRect/>
          <a:stretch>
            <a:fillRect/>
          </a:stretch>
        </p:blipFill>
        <p:spPr bwMode="auto">
          <a:xfrm>
            <a:off x="5940152" y="188640"/>
            <a:ext cx="2875318" cy="1800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7467600" cy="864096"/>
          </a:xfrm>
        </p:spPr>
        <p:txBody>
          <a:bodyPr>
            <a:normAutofit fontScale="90000"/>
          </a:bodyPr>
          <a:lstStyle/>
          <a:p>
            <a:r>
              <a:rPr lang="ru-RU" b="1" dirty="0" smtClean="0"/>
              <a:t>Антропонимические словари</a:t>
            </a:r>
            <a:br>
              <a:rPr lang="ru-RU" b="1" dirty="0" smtClean="0"/>
            </a:br>
            <a:endParaRPr lang="ru-RU" dirty="0"/>
          </a:p>
        </p:txBody>
      </p:sp>
      <p:sp>
        <p:nvSpPr>
          <p:cNvPr id="3" name="Содержимое 2"/>
          <p:cNvSpPr>
            <a:spLocks noGrp="1"/>
          </p:cNvSpPr>
          <p:nvPr>
            <p:ph sz="quarter" idx="1"/>
          </p:nvPr>
        </p:nvSpPr>
        <p:spPr>
          <a:xfrm>
            <a:off x="179512" y="620688"/>
            <a:ext cx="7272808" cy="2160240"/>
          </a:xfrm>
        </p:spPr>
        <p:txBody>
          <a:bodyPr>
            <a:normAutofit/>
          </a:bodyPr>
          <a:lstStyle/>
          <a:p>
            <a:r>
              <a:rPr lang="ru-RU" sz="1900" dirty="0" smtClean="0">
                <a:latin typeface="Times New Roman" pitchFamily="18" charset="0"/>
                <a:cs typeface="Times New Roman" pitchFamily="18" charset="0"/>
              </a:rPr>
              <a:t>Антропонимика (от греч. </a:t>
            </a:r>
            <a:r>
              <a:rPr lang="ru-RU" sz="1900" dirty="0" err="1" smtClean="0">
                <a:latin typeface="Times New Roman" pitchFamily="18" charset="0"/>
                <a:cs typeface="Times New Roman" pitchFamily="18" charset="0"/>
              </a:rPr>
              <a:t>antropos</a:t>
            </a:r>
            <a:r>
              <a:rPr lang="ru-RU" sz="1900" dirty="0" smtClean="0">
                <a:latin typeface="Times New Roman" pitchFamily="18" charset="0"/>
                <a:cs typeface="Times New Roman" pitchFamily="18" charset="0"/>
              </a:rPr>
              <a:t> – человек и </a:t>
            </a:r>
            <a:r>
              <a:rPr lang="ru-RU" sz="1900" dirty="0" err="1" smtClean="0">
                <a:latin typeface="Times New Roman" pitchFamily="18" charset="0"/>
                <a:cs typeface="Times New Roman" pitchFamily="18" charset="0"/>
              </a:rPr>
              <a:t>onyma</a:t>
            </a:r>
            <a:r>
              <a:rPr lang="ru-RU" sz="1900" dirty="0" smtClean="0">
                <a:latin typeface="Times New Roman" pitchFamily="18" charset="0"/>
                <a:cs typeface="Times New Roman" pitchFamily="18" charset="0"/>
              </a:rPr>
              <a:t> – имя) – раздел ономастики, который изучает антропонимы, т.е. собственные имена людей.</a:t>
            </a:r>
          </a:p>
          <a:p>
            <a:r>
              <a:rPr lang="ru-RU" sz="1900" dirty="0" smtClean="0">
                <a:latin typeface="Times New Roman" pitchFamily="18" charset="0"/>
                <a:cs typeface="Times New Roman" pitchFamily="18" charset="0"/>
              </a:rPr>
              <a:t>Кроме трехчленного именования людей – имя, отчество, фамилия – в антропонимическую систему русского языка входят также прозвище и псевдоним.</a:t>
            </a:r>
          </a:p>
          <a:p>
            <a:endParaRPr lang="ru-RU" dirty="0"/>
          </a:p>
        </p:txBody>
      </p:sp>
      <p:pic>
        <p:nvPicPr>
          <p:cNvPr id="4100" name="Picture 4"/>
          <p:cNvPicPr>
            <a:picLocks noChangeAspect="1" noChangeArrowheads="1"/>
          </p:cNvPicPr>
          <p:nvPr/>
        </p:nvPicPr>
        <p:blipFill>
          <a:blip r:embed="rId2" cstate="print"/>
          <a:srcRect/>
          <a:stretch>
            <a:fillRect/>
          </a:stretch>
        </p:blipFill>
        <p:spPr bwMode="auto">
          <a:xfrm>
            <a:off x="2555776" y="2708920"/>
            <a:ext cx="4464496" cy="2226625"/>
          </a:xfrm>
          <a:prstGeom prst="rect">
            <a:avLst/>
          </a:prstGeom>
          <a:noFill/>
          <a:ln w="9525">
            <a:noFill/>
            <a:miter lim="800000"/>
            <a:headEnd/>
            <a:tailEnd/>
          </a:ln>
        </p:spPr>
      </p:pic>
      <p:pic>
        <p:nvPicPr>
          <p:cNvPr id="4101" name="Picture 5" descr="C:\Users\NADYA\Desktop\мои папки\английский для малышей\методическое пособие\кто где живет\33_unbeg_2.jpg"/>
          <p:cNvPicPr>
            <a:picLocks noChangeAspect="1" noChangeArrowheads="1"/>
          </p:cNvPicPr>
          <p:nvPr/>
        </p:nvPicPr>
        <p:blipFill>
          <a:blip r:embed="rId3" cstate="print"/>
          <a:srcRect/>
          <a:stretch>
            <a:fillRect/>
          </a:stretch>
        </p:blipFill>
        <p:spPr bwMode="auto">
          <a:xfrm>
            <a:off x="7335427" y="188640"/>
            <a:ext cx="1808573" cy="2592288"/>
          </a:xfrm>
          <a:prstGeom prst="rect">
            <a:avLst/>
          </a:prstGeom>
          <a:noFill/>
        </p:spPr>
      </p:pic>
      <p:pic>
        <p:nvPicPr>
          <p:cNvPr id="4102" name="Picture 6"/>
          <p:cNvPicPr>
            <a:picLocks noChangeAspect="1" noChangeArrowheads="1"/>
          </p:cNvPicPr>
          <p:nvPr/>
        </p:nvPicPr>
        <p:blipFill>
          <a:blip r:embed="rId4" cstate="print"/>
          <a:srcRect/>
          <a:stretch>
            <a:fillRect/>
          </a:stretch>
        </p:blipFill>
        <p:spPr bwMode="auto">
          <a:xfrm>
            <a:off x="179512" y="2852936"/>
            <a:ext cx="2232248" cy="3378136"/>
          </a:xfrm>
          <a:prstGeom prst="rect">
            <a:avLst/>
          </a:prstGeom>
          <a:noFill/>
          <a:ln w="9525">
            <a:noFill/>
            <a:miter lim="800000"/>
            <a:headEnd/>
            <a:tailEnd/>
          </a:ln>
        </p:spPr>
      </p:pic>
      <p:pic>
        <p:nvPicPr>
          <p:cNvPr id="20482" name="Picture 2"/>
          <p:cNvPicPr>
            <a:picLocks noChangeAspect="1" noChangeArrowheads="1"/>
          </p:cNvPicPr>
          <p:nvPr/>
        </p:nvPicPr>
        <p:blipFill>
          <a:blip r:embed="rId5" cstate="print"/>
          <a:srcRect/>
          <a:stretch>
            <a:fillRect/>
          </a:stretch>
        </p:blipFill>
        <p:spPr bwMode="auto">
          <a:xfrm>
            <a:off x="7164288" y="3140967"/>
            <a:ext cx="1979712" cy="3099663"/>
          </a:xfrm>
          <a:prstGeom prst="rect">
            <a:avLst/>
          </a:prstGeom>
          <a:noFill/>
          <a:ln w="9525">
            <a:noFill/>
            <a:miter lim="800000"/>
            <a:headEnd/>
            <a:tailEnd/>
          </a:ln>
        </p:spPr>
      </p:pic>
      <p:sp>
        <p:nvSpPr>
          <p:cNvPr id="8" name="Прямоугольник 7"/>
          <p:cNvSpPr/>
          <p:nvPr/>
        </p:nvSpPr>
        <p:spPr>
          <a:xfrm>
            <a:off x="2699792" y="4869159"/>
            <a:ext cx="4392488" cy="1938992"/>
          </a:xfrm>
          <a:prstGeom prst="rect">
            <a:avLst/>
          </a:prstGeom>
        </p:spPr>
        <p:txBody>
          <a:bodyPr wrap="square">
            <a:spAutoFit/>
          </a:bodyPr>
          <a:lstStyle/>
          <a:p>
            <a:r>
              <a:rPr lang="ru-RU" sz="1200" b="1" dirty="0" err="1" smtClean="0">
                <a:latin typeface="Times New Roman" pitchFamily="18" charset="0"/>
                <a:cs typeface="Times New Roman" pitchFamily="18" charset="0"/>
              </a:rPr>
              <a:t>Ара´льское</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мо´ре</a:t>
            </a:r>
            <a:r>
              <a:rPr lang="ru-RU" sz="1200" b="1"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бессточный солёный водоем в </a:t>
            </a:r>
            <a:r>
              <a:rPr lang="ru-RU" sz="1200" dirty="0" err="1" smtClean="0">
                <a:latin typeface="Times New Roman" pitchFamily="18" charset="0"/>
                <a:cs typeface="Times New Roman" pitchFamily="18" charset="0"/>
              </a:rPr>
              <a:t>Туранской</a:t>
            </a:r>
            <a:r>
              <a:rPr lang="ru-RU" sz="1200" dirty="0" smtClean="0">
                <a:latin typeface="Times New Roman" pitchFamily="18" charset="0"/>
                <a:cs typeface="Times New Roman" pitchFamily="18" charset="0"/>
              </a:rPr>
              <a:t> низменности; Казахстан, Узбекистан. В русск. источниках XVI в. упоминается как </a:t>
            </a:r>
            <a:r>
              <a:rPr lang="ru-RU" sz="1200" i="1" dirty="0" smtClean="0">
                <a:latin typeface="Times New Roman" pitchFamily="18" charset="0"/>
                <a:cs typeface="Times New Roman" pitchFamily="18" charset="0"/>
              </a:rPr>
              <a:t>Синее </a:t>
            </a:r>
            <a:r>
              <a:rPr lang="ru-RU" sz="1200" i="1" dirty="0" err="1" smtClean="0">
                <a:latin typeface="Times New Roman" pitchFamily="18" charset="0"/>
                <a:cs typeface="Times New Roman" pitchFamily="18" charset="0"/>
              </a:rPr>
              <a:t>море.</a:t>
            </a:r>
            <a:r>
              <a:rPr lang="ru-RU" sz="1200" dirty="0" err="1" smtClean="0">
                <a:latin typeface="Times New Roman" pitchFamily="18" charset="0"/>
                <a:cs typeface="Times New Roman" pitchFamily="18" charset="0"/>
              </a:rPr>
              <a:t>Тюрк</a:t>
            </a:r>
            <a:r>
              <a:rPr lang="ru-RU" sz="1200" dirty="0" smtClean="0">
                <a:latin typeface="Times New Roman" pitchFamily="18" charset="0"/>
                <a:cs typeface="Times New Roman" pitchFamily="18" charset="0"/>
              </a:rPr>
              <a:t>, название </a:t>
            </a:r>
            <a:r>
              <a:rPr lang="ru-RU" sz="1200" i="1" dirty="0" smtClean="0">
                <a:latin typeface="Times New Roman" pitchFamily="18" charset="0"/>
                <a:cs typeface="Times New Roman" pitchFamily="18" charset="0"/>
              </a:rPr>
              <a:t>Арал-Тенгиз (Арал — </a:t>
            </a:r>
            <a:r>
              <a:rPr lang="ru-RU" sz="1200" dirty="0" smtClean="0">
                <a:latin typeface="Times New Roman" pitchFamily="18" charset="0"/>
                <a:cs typeface="Times New Roman" pitchFamily="18" charset="0"/>
              </a:rPr>
              <a:t>«остров», </a:t>
            </a:r>
            <a:r>
              <a:rPr lang="ru-RU" sz="1200" i="1" dirty="0" err="1" smtClean="0">
                <a:latin typeface="Times New Roman" pitchFamily="18" charset="0"/>
                <a:cs typeface="Times New Roman" pitchFamily="18" charset="0"/>
              </a:rPr>
              <a:t>тенгиз</a:t>
            </a:r>
            <a:r>
              <a:rPr lang="ru-RU" sz="1200" i="1"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 «море, большое озеро») — «островное море», очевидно, первоначально относилось только к морю у дельты Амударьи, изобиловавшей островами. В русск. употреблении на­звание распространяется на всю акваторию моря и в XVIII в. встречается в формах русифицированного </a:t>
            </a:r>
            <a:r>
              <a:rPr lang="ru-RU" sz="1200" dirty="0" err="1" smtClean="0">
                <a:latin typeface="Times New Roman" pitchFamily="18" charset="0"/>
                <a:cs typeface="Times New Roman" pitchFamily="18" charset="0"/>
              </a:rPr>
              <a:t>полуперевода</a:t>
            </a:r>
            <a:r>
              <a:rPr lang="ru-RU" sz="1200" dirty="0" smtClean="0">
                <a:latin typeface="Times New Roman" pitchFamily="18" charset="0"/>
                <a:cs typeface="Times New Roman" pitchFamily="18" charset="0"/>
              </a:rPr>
              <a:t>: </a:t>
            </a:r>
            <a:r>
              <a:rPr lang="ru-RU" sz="1200" i="1" dirty="0" smtClean="0">
                <a:latin typeface="Times New Roman" pitchFamily="18" charset="0"/>
                <a:cs typeface="Times New Roman" pitchFamily="18" charset="0"/>
              </a:rPr>
              <a:t>озеро </a:t>
            </a:r>
            <a:r>
              <a:rPr lang="ru-RU" sz="1200" i="1" dirty="0" err="1" smtClean="0">
                <a:latin typeface="Times New Roman" pitchFamily="18" charset="0"/>
                <a:cs typeface="Times New Roman" pitchFamily="18" charset="0"/>
              </a:rPr>
              <a:t>Оралское</a:t>
            </a:r>
            <a:r>
              <a:rPr lang="ru-RU" sz="1200" i="1" dirty="0" smtClean="0">
                <a:latin typeface="Times New Roman" pitchFamily="18" charset="0"/>
                <a:cs typeface="Times New Roman" pitchFamily="18" charset="0"/>
              </a:rPr>
              <a:t>, морцо Арал, морцо </a:t>
            </a:r>
            <a:r>
              <a:rPr lang="ru-RU" sz="1200" i="1" dirty="0" err="1" smtClean="0">
                <a:latin typeface="Times New Roman" pitchFamily="18" charset="0"/>
                <a:cs typeface="Times New Roman" pitchFamily="18" charset="0"/>
              </a:rPr>
              <a:t>Аралское</a:t>
            </a:r>
            <a:r>
              <a:rPr lang="ru-RU" sz="1200" i="1"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и, наконец, </a:t>
            </a:r>
            <a:r>
              <a:rPr lang="ru-RU" sz="1200" i="1" dirty="0" smtClean="0">
                <a:latin typeface="Times New Roman" pitchFamily="18" charset="0"/>
                <a:cs typeface="Times New Roman" pitchFamily="18" charset="0"/>
              </a:rPr>
              <a:t>море Аральское.</a:t>
            </a:r>
            <a:endParaRPr lang="ru-RU"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71480"/>
            <a:ext cx="7467600" cy="857256"/>
          </a:xfrm>
        </p:spPr>
        <p:txBody>
          <a:bodyPr>
            <a:normAutofit fontScale="90000"/>
          </a:bodyPr>
          <a:lstStyle/>
          <a:p>
            <a:r>
              <a:rPr lang="ru-RU" b="1" dirty="0" smtClean="0"/>
              <a:t>Диалектные (областные) словари</a:t>
            </a:r>
            <a:br>
              <a:rPr lang="ru-RU" b="1" dirty="0" smtClean="0"/>
            </a:br>
            <a:endParaRPr lang="ru-RU" dirty="0"/>
          </a:p>
        </p:txBody>
      </p:sp>
      <p:sp>
        <p:nvSpPr>
          <p:cNvPr id="3" name="Содержимое 2"/>
          <p:cNvSpPr>
            <a:spLocks noGrp="1"/>
          </p:cNvSpPr>
          <p:nvPr>
            <p:ph sz="quarter" idx="1"/>
          </p:nvPr>
        </p:nvSpPr>
        <p:spPr>
          <a:xfrm>
            <a:off x="179512" y="1428736"/>
            <a:ext cx="6408712" cy="2286016"/>
          </a:xfrm>
        </p:spPr>
        <p:txBody>
          <a:bodyPr>
            <a:normAutofit lnSpcReduction="10000"/>
          </a:bodyPr>
          <a:lstStyle/>
          <a:p>
            <a:r>
              <a:rPr lang="ru-RU" sz="1900" b="1" dirty="0" smtClean="0">
                <a:latin typeface="Times New Roman" pitchFamily="18" charset="0"/>
                <a:cs typeface="Times New Roman" pitchFamily="18" charset="0"/>
              </a:rPr>
              <a:t>Диалект</a:t>
            </a:r>
            <a:r>
              <a:rPr lang="ru-RU" sz="1900" dirty="0" smtClean="0">
                <a:latin typeface="Times New Roman" pitchFamily="18" charset="0"/>
                <a:cs typeface="Times New Roman" pitchFamily="18" charset="0"/>
              </a:rPr>
              <a:t> (от греч. </a:t>
            </a:r>
            <a:r>
              <a:rPr lang="ru-RU" sz="1900" dirty="0" err="1" smtClean="0">
                <a:latin typeface="Times New Roman" pitchFamily="18" charset="0"/>
                <a:cs typeface="Times New Roman" pitchFamily="18" charset="0"/>
              </a:rPr>
              <a:t>dialektos</a:t>
            </a:r>
            <a:r>
              <a:rPr lang="ru-RU" sz="1900" dirty="0" smtClean="0">
                <a:latin typeface="Times New Roman" pitchFamily="18" charset="0"/>
                <a:cs typeface="Times New Roman" pitchFamily="18" charset="0"/>
              </a:rPr>
              <a:t> – разговор, говор, наречие) – разновидность данного языка, употребляемая в качестве средства общения лицами, связанными тесной территориальной, социальной или профессиональной общностью.</a:t>
            </a:r>
          </a:p>
          <a:p>
            <a:r>
              <a:rPr lang="ru-RU" sz="1900" dirty="0" smtClean="0">
                <a:latin typeface="Times New Roman" pitchFamily="18" charset="0"/>
                <a:cs typeface="Times New Roman" pitchFamily="18" charset="0"/>
              </a:rPr>
              <a:t>Диалектные (или областные) словари – разновидность толковых словарей, описывающих лексику одного или группы говоров (диалектов).</a:t>
            </a:r>
          </a:p>
          <a:p>
            <a:endParaRPr lang="ru-RU" dirty="0"/>
          </a:p>
        </p:txBody>
      </p:sp>
      <p:pic>
        <p:nvPicPr>
          <p:cNvPr id="16386" name="Picture 2" descr="C:\Users\NADYA\Desktop\мои папки\английский для малышей\методическое пособие\кто где живет\Fk7XA8QAjAo.jpg"/>
          <p:cNvPicPr>
            <a:picLocks noChangeAspect="1" noChangeArrowheads="1"/>
          </p:cNvPicPr>
          <p:nvPr/>
        </p:nvPicPr>
        <p:blipFill>
          <a:blip r:embed="rId2" cstate="print"/>
          <a:srcRect/>
          <a:stretch>
            <a:fillRect/>
          </a:stretch>
        </p:blipFill>
        <p:spPr bwMode="auto">
          <a:xfrm>
            <a:off x="6228184" y="2625156"/>
            <a:ext cx="2747143" cy="4232844"/>
          </a:xfrm>
          <a:prstGeom prst="rect">
            <a:avLst/>
          </a:prstGeom>
          <a:noFill/>
        </p:spPr>
      </p:pic>
      <p:pic>
        <p:nvPicPr>
          <p:cNvPr id="16387" name="Picture 3" descr="C:\Users\NADYA\Desktop\мои папки\английский для малышей\методическое пособие\кто где живет\arhang-govory-th.jpg"/>
          <p:cNvPicPr>
            <a:picLocks noChangeAspect="1" noChangeArrowheads="1"/>
          </p:cNvPicPr>
          <p:nvPr/>
        </p:nvPicPr>
        <p:blipFill>
          <a:blip r:embed="rId3" cstate="print"/>
          <a:srcRect/>
          <a:stretch>
            <a:fillRect/>
          </a:stretch>
        </p:blipFill>
        <p:spPr bwMode="auto">
          <a:xfrm>
            <a:off x="7127776" y="0"/>
            <a:ext cx="2016224" cy="2930246"/>
          </a:xfrm>
          <a:prstGeom prst="rect">
            <a:avLst/>
          </a:prstGeom>
          <a:noFill/>
        </p:spPr>
      </p:pic>
      <p:pic>
        <p:nvPicPr>
          <p:cNvPr id="16388" name="Picture 4" descr="C:\Users\NADYA\Desktop\мои папки\английский для малышей\методическое пособие\кто где живет\670f9QineVQ.jpg"/>
          <p:cNvPicPr>
            <a:picLocks noChangeAspect="1" noChangeArrowheads="1"/>
          </p:cNvPicPr>
          <p:nvPr/>
        </p:nvPicPr>
        <p:blipFill>
          <a:blip r:embed="rId4" cstate="print"/>
          <a:srcRect/>
          <a:stretch>
            <a:fillRect/>
          </a:stretch>
        </p:blipFill>
        <p:spPr bwMode="auto">
          <a:xfrm>
            <a:off x="500034" y="3929066"/>
            <a:ext cx="4322602" cy="257176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7467600" cy="936104"/>
          </a:xfrm>
        </p:spPr>
        <p:txBody>
          <a:bodyPr>
            <a:normAutofit/>
          </a:bodyPr>
          <a:lstStyle/>
          <a:p>
            <a:r>
              <a:rPr lang="ru-RU" sz="2000" b="1" i="1" dirty="0" smtClean="0"/>
              <a:t>Словарь русских народных говоров. – М.; Л.; СПб.: Наука, 1965 – издание продолжается.</a:t>
            </a:r>
            <a:endParaRPr lang="ru-RU" sz="2000" dirty="0"/>
          </a:p>
        </p:txBody>
      </p:sp>
      <p:sp>
        <p:nvSpPr>
          <p:cNvPr id="3" name="Содержимое 2"/>
          <p:cNvSpPr>
            <a:spLocks noGrp="1"/>
          </p:cNvSpPr>
          <p:nvPr>
            <p:ph sz="quarter" idx="1"/>
          </p:nvPr>
        </p:nvSpPr>
        <p:spPr>
          <a:xfrm>
            <a:off x="323528" y="1196752"/>
            <a:ext cx="8435280" cy="4917160"/>
          </a:xfrm>
        </p:spPr>
        <p:txBody>
          <a:bodyPr>
            <a:normAutofit/>
          </a:bodyPr>
          <a:lstStyle/>
          <a:p>
            <a:pPr>
              <a:buNone/>
            </a:pPr>
            <a:endParaRPr lang="ru-RU" dirty="0" smtClean="0"/>
          </a:p>
          <a:p>
            <a:r>
              <a:rPr lang="ru-RU" sz="1800" b="1" dirty="0" err="1" smtClean="0">
                <a:latin typeface="Times New Roman" pitchFamily="18" charset="0"/>
                <a:cs typeface="Times New Roman" pitchFamily="18" charset="0"/>
              </a:rPr>
              <a:t>Перевясла</a:t>
            </a:r>
            <a:r>
              <a:rPr lang="ru-RU" sz="1800" b="1"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ы</a:t>
            </a:r>
            <a:r>
              <a:rPr lang="ru-RU" sz="1800" dirty="0" smtClean="0">
                <a:latin typeface="Times New Roman" pitchFamily="18" charset="0"/>
                <a:cs typeface="Times New Roman" pitchFamily="18" charset="0"/>
              </a:rPr>
              <a:t>,   </a:t>
            </a:r>
            <a:r>
              <a:rPr lang="ru-RU" sz="1800" i="1" dirty="0" smtClean="0">
                <a:latin typeface="Times New Roman" pitchFamily="18" charset="0"/>
                <a:cs typeface="Times New Roman" pitchFamily="18" charset="0"/>
              </a:rPr>
              <a:t>ж.</a:t>
            </a:r>
            <a:r>
              <a:rPr lang="ru-RU" sz="1800" b="1" i="1"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Жгут для перевязки снопов, перевясло. </a:t>
            </a:r>
            <a:r>
              <a:rPr lang="ru-RU" sz="1800" i="1" dirty="0" smtClean="0">
                <a:latin typeface="Times New Roman" pitchFamily="18" charset="0"/>
                <a:cs typeface="Times New Roman" pitchFamily="18" charset="0"/>
              </a:rPr>
              <a:t>Пу­чок льну перевяжешь </a:t>
            </a:r>
            <a:r>
              <a:rPr lang="ru-RU" sz="1800" i="1" dirty="0" err="1" smtClean="0">
                <a:latin typeface="Times New Roman" pitchFamily="18" charset="0"/>
                <a:cs typeface="Times New Roman" pitchFamily="18" charset="0"/>
              </a:rPr>
              <a:t>льнинкой</a:t>
            </a:r>
            <a:r>
              <a:rPr lang="ru-RU" sz="1800" i="1" dirty="0" smtClean="0">
                <a:latin typeface="Times New Roman" pitchFamily="18" charset="0"/>
                <a:cs typeface="Times New Roman" pitchFamily="18" charset="0"/>
              </a:rPr>
              <a:t>,</a:t>
            </a:r>
            <a:r>
              <a:rPr lang="ru-RU" sz="1800" b="1" i="1" dirty="0" smtClean="0">
                <a:latin typeface="Times New Roman" pitchFamily="18" charset="0"/>
                <a:cs typeface="Times New Roman" pitchFamily="18" charset="0"/>
              </a:rPr>
              <a:t> </a:t>
            </a:r>
            <a:r>
              <a:rPr lang="ru-RU" sz="1800" i="1" dirty="0" smtClean="0">
                <a:latin typeface="Times New Roman" pitchFamily="18" charset="0"/>
                <a:cs typeface="Times New Roman" pitchFamily="18" charset="0"/>
              </a:rPr>
              <a:t>так это будет </a:t>
            </a:r>
            <a:r>
              <a:rPr lang="ru-RU" sz="1800" i="1" dirty="0" err="1" smtClean="0">
                <a:latin typeface="Times New Roman" pitchFamily="18" charset="0"/>
                <a:cs typeface="Times New Roman" pitchFamily="18" charset="0"/>
              </a:rPr>
              <a:t>перевяслой</a:t>
            </a:r>
            <a:r>
              <a:rPr lang="ru-RU" sz="1800" i="1"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Колыв</a:t>
            </a:r>
            <a:r>
              <a:rPr lang="ru-RU" sz="1800"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Новосиб</a:t>
            </a:r>
            <a:r>
              <a:rPr lang="ru-RU" sz="1800" dirty="0" smtClean="0">
                <a:latin typeface="Times New Roman" pitchFamily="18" charset="0"/>
                <a:cs typeface="Times New Roman" pitchFamily="18" charset="0"/>
              </a:rPr>
              <a:t>., 1978.</a:t>
            </a:r>
          </a:p>
          <a:p>
            <a:r>
              <a:rPr lang="ru-RU" sz="1800" b="1" dirty="0" err="1" smtClean="0">
                <a:latin typeface="Times New Roman" pitchFamily="18" charset="0"/>
                <a:cs typeface="Times New Roman" pitchFamily="18" charset="0"/>
              </a:rPr>
              <a:t>Перегалок</a:t>
            </a:r>
            <a:r>
              <a:rPr lang="ru-RU" sz="1800" b="1"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 л к а, </a:t>
            </a:r>
            <a:r>
              <a:rPr lang="ru-RU" sz="1800" i="1" dirty="0" smtClean="0">
                <a:latin typeface="Times New Roman" pitchFamily="18" charset="0"/>
                <a:cs typeface="Times New Roman" pitchFamily="18" charset="0"/>
              </a:rPr>
              <a:t>м. </a:t>
            </a:r>
            <a:r>
              <a:rPr lang="ru-RU" sz="1800" dirty="0" smtClean="0">
                <a:latin typeface="Times New Roman" pitchFamily="18" charset="0"/>
                <a:cs typeface="Times New Roman" pitchFamily="18" charset="0"/>
              </a:rPr>
              <a:t>Про­странство между лесными масси­вами. Илим. </a:t>
            </a:r>
            <a:r>
              <a:rPr lang="ru-RU" sz="1800" b="1" dirty="0" smtClean="0">
                <a:latin typeface="Times New Roman" pitchFamily="18" charset="0"/>
                <a:cs typeface="Times New Roman" pitchFamily="18" charset="0"/>
              </a:rPr>
              <a:t>Иркут</a:t>
            </a:r>
            <a:r>
              <a:rPr lang="ru-RU" sz="1800" dirty="0" smtClean="0">
                <a:latin typeface="Times New Roman" pitchFamily="18" charset="0"/>
                <a:cs typeface="Times New Roman" pitchFamily="18" charset="0"/>
              </a:rPr>
              <a:t>., 1969.</a:t>
            </a:r>
            <a:r>
              <a:rPr lang="ru-RU" sz="1800" i="1" dirty="0" smtClean="0">
                <a:latin typeface="Times New Roman" pitchFamily="18" charset="0"/>
                <a:cs typeface="Times New Roman" pitchFamily="18" charset="0"/>
              </a:rPr>
              <a:t>Лес от леса небольшим </a:t>
            </a:r>
            <a:r>
              <a:rPr lang="ru-RU" sz="1800" i="1" dirty="0" err="1" smtClean="0">
                <a:latin typeface="Times New Roman" pitchFamily="18" charset="0"/>
                <a:cs typeface="Times New Roman" pitchFamily="18" charset="0"/>
              </a:rPr>
              <a:t>перегалком</a:t>
            </a:r>
            <a:r>
              <a:rPr lang="ru-RU" sz="1800" i="1" dirty="0" smtClean="0">
                <a:latin typeface="Times New Roman" pitchFamily="18" charset="0"/>
                <a:cs typeface="Times New Roman" pitchFamily="18" charset="0"/>
              </a:rPr>
              <a:t> отделен. </a:t>
            </a:r>
            <a:r>
              <a:rPr lang="ru-RU" sz="1800" b="1" dirty="0" smtClean="0">
                <a:latin typeface="Times New Roman" pitchFamily="18" charset="0"/>
                <a:cs typeface="Times New Roman" pitchFamily="18" charset="0"/>
              </a:rPr>
              <a:t>Ворон</a:t>
            </a:r>
            <a:r>
              <a:rPr lang="ru-RU" sz="1800" dirty="0" smtClean="0">
                <a:latin typeface="Times New Roman" pitchFamily="18" charset="0"/>
                <a:cs typeface="Times New Roman" pitchFamily="18" charset="0"/>
              </a:rPr>
              <a:t>.</a:t>
            </a:r>
          </a:p>
          <a:p>
            <a:r>
              <a:rPr lang="ru-RU" sz="1800" b="1" dirty="0" err="1" smtClean="0">
                <a:latin typeface="Times New Roman" pitchFamily="18" charset="0"/>
                <a:cs typeface="Times New Roman" pitchFamily="18" charset="0"/>
              </a:rPr>
              <a:t>Печенок</a:t>
            </a:r>
            <a:r>
              <a:rPr lang="ru-RU" sz="1800" b="1"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a:t>
            </a:r>
            <a:r>
              <a:rPr lang="ru-RU" sz="1800" dirty="0" smtClean="0">
                <a:latin typeface="Times New Roman" pitchFamily="18" charset="0"/>
                <a:cs typeface="Times New Roman" pitchFamily="18" charset="0"/>
              </a:rPr>
              <a:t> к а, </a:t>
            </a:r>
            <a:r>
              <a:rPr lang="ru-RU" sz="1800" i="1" dirty="0" smtClean="0">
                <a:latin typeface="Times New Roman" pitchFamily="18" charset="0"/>
                <a:cs typeface="Times New Roman" pitchFamily="18" charset="0"/>
              </a:rPr>
              <a:t>м. </a:t>
            </a:r>
            <a:r>
              <a:rPr lang="ru-RU" sz="1800" dirty="0" smtClean="0">
                <a:latin typeface="Times New Roman" pitchFamily="18" charset="0"/>
                <a:cs typeface="Times New Roman" pitchFamily="18" charset="0"/>
              </a:rPr>
              <a:t>Веревка, скрепляющая звенья рыбозаградительного сооружения — чердака. </a:t>
            </a:r>
            <a:r>
              <a:rPr lang="ru-RU" sz="1800" dirty="0" err="1" smtClean="0">
                <a:latin typeface="Times New Roman" pitchFamily="18" charset="0"/>
                <a:cs typeface="Times New Roman" pitchFamily="18" charset="0"/>
              </a:rPr>
              <a:t>Каргас</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Параб</a:t>
            </a:r>
            <a:r>
              <a:rPr lang="ru-RU" sz="1800" dirty="0" smtClean="0">
                <a:latin typeface="Times New Roman" pitchFamily="18" charset="0"/>
                <a:cs typeface="Times New Roman" pitchFamily="18" charset="0"/>
              </a:rPr>
              <a:t>. </a:t>
            </a:r>
            <a:r>
              <a:rPr lang="ru-RU" sz="1800" b="1" dirty="0" smtClean="0">
                <a:latin typeface="Times New Roman" pitchFamily="18" charset="0"/>
                <a:cs typeface="Times New Roman" pitchFamily="18" charset="0"/>
              </a:rPr>
              <a:t>Том</a:t>
            </a:r>
            <a:r>
              <a:rPr lang="ru-RU" sz="1800" dirty="0" smtClean="0">
                <a:latin typeface="Times New Roman" pitchFamily="18" charset="0"/>
                <a:cs typeface="Times New Roman" pitchFamily="18" charset="0"/>
              </a:rPr>
              <a:t>., 1958.</a:t>
            </a:r>
          </a:p>
          <a:p>
            <a:r>
              <a:rPr lang="ru-RU" sz="1800" b="1" dirty="0" smtClean="0">
                <a:latin typeface="Times New Roman" pitchFamily="18" charset="0"/>
                <a:cs typeface="Times New Roman" pitchFamily="18" charset="0"/>
              </a:rPr>
              <a:t>Печёны,</a:t>
            </a:r>
            <a:r>
              <a:rPr lang="ru-RU" sz="1800" dirty="0" smtClean="0">
                <a:latin typeface="Times New Roman" pitchFamily="18" charset="0"/>
                <a:cs typeface="Times New Roman" pitchFamily="18" charset="0"/>
              </a:rPr>
              <a:t>   </a:t>
            </a:r>
            <a:r>
              <a:rPr lang="ru-RU" sz="1800" i="1" dirty="0" smtClean="0">
                <a:latin typeface="Times New Roman" pitchFamily="18" charset="0"/>
                <a:cs typeface="Times New Roman" pitchFamily="18" charset="0"/>
              </a:rPr>
              <a:t>мн.   </a:t>
            </a:r>
            <a:r>
              <a:rPr lang="ru-RU" sz="1800" dirty="0" smtClean="0">
                <a:latin typeface="Times New Roman" pitchFamily="18" charset="0"/>
                <a:cs typeface="Times New Roman" pitchFamily="18" charset="0"/>
              </a:rPr>
              <a:t>Печеные   овощи. Ярен. </a:t>
            </a:r>
            <a:r>
              <a:rPr lang="ru-RU" sz="1800" b="1" dirty="0" err="1" smtClean="0">
                <a:latin typeface="Times New Roman" pitchFamily="18" charset="0"/>
                <a:cs typeface="Times New Roman" pitchFamily="18" charset="0"/>
              </a:rPr>
              <a:t>Вят</a:t>
            </a:r>
            <a:r>
              <a:rPr lang="ru-RU" sz="1800" dirty="0" smtClean="0">
                <a:latin typeface="Times New Roman" pitchFamily="18" charset="0"/>
                <a:cs typeface="Times New Roman" pitchFamily="18" charset="0"/>
              </a:rPr>
              <a:t>., 1903.</a:t>
            </a:r>
          </a:p>
          <a:p>
            <a:endParaRPr lang="ru-RU" dirty="0"/>
          </a:p>
        </p:txBody>
      </p:sp>
      <p:pic>
        <p:nvPicPr>
          <p:cNvPr id="22530" name="Picture 2" descr="C:\Users\NADYA\Downloads\govor.jpg"/>
          <p:cNvPicPr>
            <a:picLocks noChangeAspect="1" noChangeArrowheads="1"/>
          </p:cNvPicPr>
          <p:nvPr/>
        </p:nvPicPr>
        <p:blipFill>
          <a:blip r:embed="rId2" cstate="print"/>
          <a:srcRect/>
          <a:stretch>
            <a:fillRect/>
          </a:stretch>
        </p:blipFill>
        <p:spPr bwMode="auto">
          <a:xfrm>
            <a:off x="5940152" y="3284984"/>
            <a:ext cx="2738034" cy="346361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06090"/>
          </a:xfrm>
        </p:spPr>
        <p:txBody>
          <a:bodyPr>
            <a:normAutofit fontScale="90000"/>
          </a:bodyPr>
          <a:lstStyle/>
          <a:p>
            <a:r>
              <a:rPr lang="ru-RU" b="1" dirty="0" smtClean="0"/>
              <a:t>Грамматические словари</a:t>
            </a:r>
            <a:br>
              <a:rPr lang="ru-RU" b="1" dirty="0" smtClean="0"/>
            </a:br>
            <a:endParaRPr lang="ru-RU" dirty="0"/>
          </a:p>
        </p:txBody>
      </p:sp>
      <p:sp>
        <p:nvSpPr>
          <p:cNvPr id="3" name="Содержимое 2"/>
          <p:cNvSpPr>
            <a:spLocks noGrp="1"/>
          </p:cNvSpPr>
          <p:nvPr>
            <p:ph sz="quarter" idx="1"/>
          </p:nvPr>
        </p:nvSpPr>
        <p:spPr>
          <a:xfrm>
            <a:off x="179512" y="764704"/>
            <a:ext cx="6768752" cy="5832648"/>
          </a:xfrm>
        </p:spPr>
        <p:txBody>
          <a:bodyPr>
            <a:normAutofit fontScale="62500" lnSpcReduction="20000"/>
          </a:bodyPr>
          <a:lstStyle/>
          <a:p>
            <a:r>
              <a:rPr lang="ru-RU" sz="2600" dirty="0" smtClean="0">
                <a:latin typeface="Times New Roman" pitchFamily="18" charset="0"/>
                <a:cs typeface="Times New Roman" pitchFamily="18" charset="0"/>
              </a:rPr>
              <a:t>Грамматические словари – это словари, которые содержат сведения о морфологических и синтаксических свойствах слова. Грамматические словари включают слова, расположенные в прямом или обратном алфавитном порядке. Принципы отбора и объем сведений о слове различны в зависимости от назначения и адресата каждого грамматического словаря.</a:t>
            </a:r>
          </a:p>
          <a:p>
            <a:endParaRPr lang="ru-RU" sz="2600" dirty="0" smtClean="0">
              <a:latin typeface="Times New Roman" pitchFamily="18" charset="0"/>
              <a:cs typeface="Times New Roman" pitchFamily="18" charset="0"/>
            </a:endParaRPr>
          </a:p>
          <a:p>
            <a:r>
              <a:rPr lang="ru-RU" sz="2600" dirty="0" smtClean="0">
                <a:latin typeface="Times New Roman" pitchFamily="18" charset="0"/>
                <a:cs typeface="Times New Roman" pitchFamily="18" charset="0"/>
              </a:rPr>
              <a:t>Учебный «Грамматико-орфографический словарь русского языка» Б. Т. Панова и А. В. Текучева выпущен в Москве в 1976 г. Словарь содержит слова и их формы, которые могут вызвать затруднения у школьников. Словарная статья включает грамматическую, орфографическую, орфоэпическую, морфемную характеристики заголовочного слова. В некоторых случаях даются этимологические справки и толкования значений слов.</a:t>
            </a:r>
          </a:p>
          <a:p>
            <a:r>
              <a:rPr lang="ru-RU" sz="2600" i="1" dirty="0" smtClean="0">
                <a:latin typeface="Times New Roman" pitchFamily="18" charset="0"/>
                <a:cs typeface="Times New Roman" pitchFamily="18" charset="0"/>
              </a:rPr>
              <a:t>Образцы словарных статей</a:t>
            </a:r>
            <a:endParaRPr lang="ru-RU" sz="2600" dirty="0" smtClean="0">
              <a:latin typeface="Times New Roman" pitchFamily="18" charset="0"/>
              <a:cs typeface="Times New Roman" pitchFamily="18" charset="0"/>
            </a:endParaRPr>
          </a:p>
          <a:p>
            <a:r>
              <a:rPr lang="ru-RU" sz="2600" b="1" dirty="0" err="1" smtClean="0">
                <a:latin typeface="Times New Roman" pitchFamily="18" charset="0"/>
                <a:cs typeface="Times New Roman" pitchFamily="18" charset="0"/>
              </a:rPr>
              <a:t>ежевúка</a:t>
            </a:r>
            <a:r>
              <a:rPr lang="ru-RU" sz="2600" b="1" dirty="0" smtClean="0">
                <a:latin typeface="Times New Roman" pitchFamily="18" charset="0"/>
                <a:cs typeface="Times New Roman" pitchFamily="18" charset="0"/>
              </a:rPr>
              <a:t>, </a:t>
            </a:r>
            <a:r>
              <a:rPr lang="ru-RU" sz="2600" dirty="0" smtClean="0">
                <a:latin typeface="Times New Roman" pitchFamily="18" charset="0"/>
                <a:cs typeface="Times New Roman" pitchFamily="18" charset="0"/>
              </a:rPr>
              <a:t>ежеви</a:t>
            </a:r>
            <a:r>
              <a:rPr lang="ru-RU" sz="2600" b="1" dirty="0" smtClean="0">
                <a:latin typeface="Times New Roman" pitchFamily="18" charset="0"/>
                <a:cs typeface="Times New Roman" pitchFamily="18" charset="0"/>
              </a:rPr>
              <a:t>к</a:t>
            </a:r>
            <a:r>
              <a:rPr lang="ru-RU" sz="2600" dirty="0" smtClean="0">
                <a:latin typeface="Times New Roman" pitchFamily="18" charset="0"/>
                <a:cs typeface="Times New Roman" pitchFamily="18" charset="0"/>
              </a:rPr>
              <a:t>/а, </a:t>
            </a:r>
            <a:r>
              <a:rPr lang="ru-RU" sz="2600" i="1" dirty="0" smtClean="0">
                <a:latin typeface="Times New Roman" pitchFamily="18" charset="0"/>
                <a:cs typeface="Times New Roman" pitchFamily="18" charset="0"/>
              </a:rPr>
              <a:t>прил</a:t>
            </a:r>
            <a:r>
              <a:rPr lang="ru-RU" sz="2600" dirty="0" smtClean="0">
                <a:latin typeface="Times New Roman" pitchFamily="18" charset="0"/>
                <a:cs typeface="Times New Roman" pitchFamily="18" charset="0"/>
              </a:rPr>
              <a:t>. &lt;</a:t>
            </a:r>
            <a:r>
              <a:rPr lang="ru-RU" sz="2600" dirty="0" err="1" smtClean="0">
                <a:latin typeface="Times New Roman" pitchFamily="18" charset="0"/>
                <a:cs typeface="Times New Roman" pitchFamily="18" charset="0"/>
              </a:rPr>
              <a:t>ежевú</a:t>
            </a:r>
            <a:r>
              <a:rPr lang="ru-RU" sz="2600" b="1" dirty="0" err="1" smtClean="0">
                <a:latin typeface="Times New Roman" pitchFamily="18" charset="0"/>
                <a:cs typeface="Times New Roman" pitchFamily="18" charset="0"/>
              </a:rPr>
              <a:t>ч</a:t>
            </a:r>
            <a:r>
              <a:rPr lang="ru-RU" sz="2600" dirty="0" smtClean="0">
                <a:latin typeface="Times New Roman" pitchFamily="18" charset="0"/>
                <a:cs typeface="Times New Roman" pitchFamily="18" charset="0"/>
              </a:rPr>
              <a:t>/</a:t>
            </a:r>
            <a:r>
              <a:rPr lang="ru-RU" sz="2600" dirty="0" err="1" smtClean="0">
                <a:latin typeface="Times New Roman" pitchFamily="18" charset="0"/>
                <a:cs typeface="Times New Roman" pitchFamily="18" charset="0"/>
              </a:rPr>
              <a:t>н</a:t>
            </a:r>
            <a:r>
              <a:rPr lang="ru-RU" sz="2600" dirty="0" smtClean="0">
                <a:latin typeface="Times New Roman" pitchFamily="18" charset="0"/>
                <a:cs typeface="Times New Roman" pitchFamily="18" charset="0"/>
              </a:rPr>
              <a:t>/</a:t>
            </a:r>
            <a:r>
              <a:rPr lang="ru-RU" sz="2600" dirty="0" err="1" smtClean="0">
                <a:latin typeface="Times New Roman" pitchFamily="18" charset="0"/>
                <a:cs typeface="Times New Roman" pitchFamily="18" charset="0"/>
              </a:rPr>
              <a:t>ый</a:t>
            </a:r>
            <a:r>
              <a:rPr lang="ru-RU" sz="2600" dirty="0" smtClean="0">
                <a:latin typeface="Times New Roman" pitchFamily="18" charset="0"/>
                <a:cs typeface="Times New Roman" pitchFamily="18" charset="0"/>
              </a:rPr>
              <a:t>&gt;; </a:t>
            </a:r>
            <a:r>
              <a:rPr lang="ru-RU" sz="2600" i="1" dirty="0" smtClean="0">
                <a:latin typeface="Times New Roman" pitchFamily="18" charset="0"/>
                <a:cs typeface="Times New Roman" pitchFamily="18" charset="0"/>
              </a:rPr>
              <a:t>черед</a:t>
            </a:r>
            <a:r>
              <a:rPr lang="ru-RU" sz="2600" dirty="0" smtClean="0">
                <a:latin typeface="Times New Roman" pitchFamily="18" charset="0"/>
                <a:cs typeface="Times New Roman" pitchFamily="18" charset="0"/>
              </a:rPr>
              <a:t>. </a:t>
            </a:r>
            <a:r>
              <a:rPr lang="ru-RU" sz="2600" b="1" i="1" dirty="0" smtClean="0">
                <a:latin typeface="Times New Roman" pitchFamily="18" charset="0"/>
                <a:cs typeface="Times New Roman" pitchFamily="18" charset="0"/>
              </a:rPr>
              <a:t>к</a:t>
            </a:r>
            <a:r>
              <a:rPr lang="ru-RU" sz="2600" dirty="0" smtClean="0">
                <a:latin typeface="Times New Roman" pitchFamily="18" charset="0"/>
                <a:cs typeface="Times New Roman" pitchFamily="18" charset="0"/>
              </a:rPr>
              <a:t> – </a:t>
            </a:r>
            <a:r>
              <a:rPr lang="ru-RU" sz="2600" b="1" i="1" dirty="0" smtClean="0">
                <a:latin typeface="Times New Roman" pitchFamily="18" charset="0"/>
                <a:cs typeface="Times New Roman" pitchFamily="18" charset="0"/>
              </a:rPr>
              <a:t>ч</a:t>
            </a:r>
            <a:r>
              <a:rPr lang="ru-RU" sz="2600" dirty="0" smtClean="0">
                <a:latin typeface="Times New Roman" pitchFamily="18" charset="0"/>
                <a:cs typeface="Times New Roman" pitchFamily="18" charset="0"/>
              </a:rPr>
              <a:t> (</a:t>
            </a:r>
            <a:r>
              <a:rPr lang="ru-RU" sz="2600" i="1" dirty="0" err="1" smtClean="0">
                <a:latin typeface="Times New Roman" pitchFamily="18" charset="0"/>
                <a:cs typeface="Times New Roman" pitchFamily="18" charset="0"/>
              </a:rPr>
              <a:t>историч</a:t>
            </a:r>
            <a:r>
              <a:rPr lang="ru-RU" sz="2600" i="1" dirty="0" smtClean="0">
                <a:latin typeface="Times New Roman" pitchFamily="18" charset="0"/>
                <a:cs typeface="Times New Roman" pitchFamily="18" charset="0"/>
              </a:rPr>
              <a:t>. родственно слову</a:t>
            </a:r>
            <a:r>
              <a:rPr lang="ru-RU" sz="2600" dirty="0" smtClean="0">
                <a:latin typeface="Times New Roman" pitchFamily="18" charset="0"/>
                <a:cs typeface="Times New Roman" pitchFamily="18" charset="0"/>
              </a:rPr>
              <a:t> «ёж»; название растению дано по признаку наличия колючек)</a:t>
            </a:r>
          </a:p>
          <a:p>
            <a:r>
              <a:rPr lang="ru-RU" sz="2600" b="1" dirty="0" err="1" smtClean="0">
                <a:latin typeface="Times New Roman" pitchFamily="18" charset="0"/>
                <a:cs typeface="Times New Roman" pitchFamily="18" charset="0"/>
              </a:rPr>
              <a:t>квартúра</a:t>
            </a:r>
            <a:r>
              <a:rPr lang="ru-RU" sz="2600" dirty="0" smtClean="0">
                <a:latin typeface="Times New Roman" pitchFamily="18" charset="0"/>
                <a:cs typeface="Times New Roman" pitchFamily="18" charset="0"/>
              </a:rPr>
              <a:t> (</a:t>
            </a:r>
            <a:r>
              <a:rPr lang="ru-RU" sz="2600" i="1" dirty="0" smtClean="0">
                <a:latin typeface="Times New Roman" pitchFamily="18" charset="0"/>
                <a:cs typeface="Times New Roman" pitchFamily="18" charset="0"/>
              </a:rPr>
              <a:t>из польск., </a:t>
            </a:r>
            <a:r>
              <a:rPr lang="ru-RU" sz="2600" i="1" dirty="0" err="1" smtClean="0">
                <a:latin typeface="Times New Roman" pitchFamily="18" charset="0"/>
                <a:cs typeface="Times New Roman" pitchFamily="18" charset="0"/>
              </a:rPr>
              <a:t>историч</a:t>
            </a:r>
            <a:r>
              <a:rPr lang="ru-RU" sz="2600" i="1" dirty="0" smtClean="0">
                <a:latin typeface="Times New Roman" pitchFamily="18" charset="0"/>
                <a:cs typeface="Times New Roman" pitchFamily="18" charset="0"/>
              </a:rPr>
              <a:t>. от лат.</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квáртус</a:t>
            </a:r>
            <a:r>
              <a:rPr lang="ru-RU" sz="2600" dirty="0" smtClean="0">
                <a:latin typeface="Times New Roman" pitchFamily="18" charset="0"/>
                <a:cs typeface="Times New Roman" pitchFamily="18" charset="0"/>
              </a:rPr>
              <a:t>»; первоначально слово «квартира» означало четвёртую часть города – квартал), квартир/а</a:t>
            </a:r>
          </a:p>
          <a:p>
            <a:r>
              <a:rPr lang="ru-RU" sz="2600" dirty="0" smtClean="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увéдомить</a:t>
            </a:r>
            <a:r>
              <a:rPr lang="ru-RU" sz="2600" b="1" dirty="0" smtClean="0">
                <a:latin typeface="Times New Roman" pitchFamily="18" charset="0"/>
                <a:cs typeface="Times New Roman" pitchFamily="18" charset="0"/>
              </a:rPr>
              <a:t>,</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млю</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мит</a:t>
            </a:r>
            <a:r>
              <a:rPr lang="ru-RU" sz="2600" dirty="0" smtClean="0">
                <a:latin typeface="Times New Roman" pitchFamily="18" charset="0"/>
                <a:cs typeface="Times New Roman" pitchFamily="18" charset="0"/>
              </a:rPr>
              <a:t>, у/вед/</a:t>
            </a:r>
            <a:r>
              <a:rPr lang="ru-RU" sz="2600" dirty="0" err="1" smtClean="0">
                <a:latin typeface="Times New Roman" pitchFamily="18" charset="0"/>
                <a:cs typeface="Times New Roman" pitchFamily="18" charset="0"/>
              </a:rPr>
              <a:t>о</a:t>
            </a:r>
            <a:r>
              <a:rPr lang="ru-RU" sz="2600" b="1" dirty="0" err="1" smtClean="0">
                <a:latin typeface="Times New Roman" pitchFamily="18" charset="0"/>
                <a:cs typeface="Times New Roman" pitchFamily="18" charset="0"/>
              </a:rPr>
              <a:t>м</a:t>
            </a:r>
            <a:r>
              <a:rPr lang="ru-RU" sz="2600" dirty="0" smtClean="0">
                <a:latin typeface="Times New Roman" pitchFamily="18" charset="0"/>
                <a:cs typeface="Times New Roman" pitchFamily="18" charset="0"/>
              </a:rPr>
              <a:t>/и/</a:t>
            </a:r>
            <a:r>
              <a:rPr lang="ru-RU" sz="2600" dirty="0" err="1" smtClean="0">
                <a:latin typeface="Times New Roman" pitchFamily="18" charset="0"/>
                <a:cs typeface="Times New Roman" pitchFamily="18" charset="0"/>
              </a:rPr>
              <a:t>ть</a:t>
            </a:r>
            <a:r>
              <a:rPr lang="ru-RU" sz="2600" dirty="0" smtClean="0">
                <a:latin typeface="Times New Roman" pitchFamily="18" charset="0"/>
                <a:cs typeface="Times New Roman" pitchFamily="18" charset="0"/>
              </a:rPr>
              <a:t>, </a:t>
            </a:r>
            <a:r>
              <a:rPr lang="ru-RU" sz="2600" i="1" dirty="0" smtClean="0">
                <a:latin typeface="Times New Roman" pitchFamily="18" charset="0"/>
                <a:cs typeface="Times New Roman" pitchFamily="18" charset="0"/>
              </a:rPr>
              <a:t>сущ</a:t>
            </a:r>
            <a:r>
              <a:rPr lang="ru-RU" sz="2600" dirty="0" smtClean="0">
                <a:latin typeface="Times New Roman" pitchFamily="18" charset="0"/>
                <a:cs typeface="Times New Roman" pitchFamily="18" charset="0"/>
              </a:rPr>
              <a:t>. &lt;у/вед/</a:t>
            </a:r>
            <a:r>
              <a:rPr lang="ru-RU" sz="2600" dirty="0" err="1" smtClean="0">
                <a:latin typeface="Times New Roman" pitchFamily="18" charset="0"/>
                <a:cs typeface="Times New Roman" pitchFamily="18" charset="0"/>
              </a:rPr>
              <a:t>о</a:t>
            </a:r>
            <a:r>
              <a:rPr lang="ru-RU" sz="2600" b="1" dirty="0" err="1" smtClean="0">
                <a:latin typeface="Times New Roman" pitchFamily="18" charset="0"/>
                <a:cs typeface="Times New Roman" pitchFamily="18" charset="0"/>
              </a:rPr>
              <a:t>мл</a:t>
            </a:r>
            <a:r>
              <a:rPr lang="ru-RU" sz="2600" dirty="0" smtClean="0">
                <a:latin typeface="Times New Roman" pitchFamily="18" charset="0"/>
                <a:cs typeface="Times New Roman" pitchFamily="18" charset="0"/>
              </a:rPr>
              <a:t>/</a:t>
            </a:r>
            <a:r>
              <a:rPr lang="ru-RU" sz="2600" dirty="0" err="1" smtClean="0">
                <a:latin typeface="Times New Roman" pitchFamily="18" charset="0"/>
                <a:cs typeface="Times New Roman" pitchFamily="18" charset="0"/>
              </a:rPr>
              <a:t>éни</a:t>
            </a:r>
            <a:r>
              <a:rPr lang="ru-RU" sz="2600" dirty="0" smtClean="0">
                <a:latin typeface="Times New Roman" pitchFamily="18" charset="0"/>
                <a:cs typeface="Times New Roman" pitchFamily="18" charset="0"/>
              </a:rPr>
              <a:t>/е&gt;; </a:t>
            </a:r>
            <a:r>
              <a:rPr lang="ru-RU" sz="2600" i="1" dirty="0" smtClean="0">
                <a:latin typeface="Times New Roman" pitchFamily="18" charset="0"/>
                <a:cs typeface="Times New Roman" pitchFamily="18" charset="0"/>
              </a:rPr>
              <a:t>черед</a:t>
            </a:r>
            <a:r>
              <a:rPr lang="ru-RU" sz="2600" dirty="0" smtClean="0">
                <a:latin typeface="Times New Roman" pitchFamily="18" charset="0"/>
                <a:cs typeface="Times New Roman" pitchFamily="18" charset="0"/>
              </a:rPr>
              <a:t>. </a:t>
            </a:r>
            <a:r>
              <a:rPr lang="ru-RU" sz="2600" b="1" i="1" dirty="0" smtClean="0">
                <a:latin typeface="Times New Roman" pitchFamily="18" charset="0"/>
                <a:cs typeface="Times New Roman" pitchFamily="18" charset="0"/>
              </a:rPr>
              <a:t>м</a:t>
            </a:r>
            <a:r>
              <a:rPr lang="ru-RU" sz="2600" i="1" dirty="0" smtClean="0">
                <a:latin typeface="Times New Roman" pitchFamily="18" charset="0"/>
                <a:cs typeface="Times New Roman" pitchFamily="18" charset="0"/>
              </a:rPr>
              <a:t> –</a:t>
            </a:r>
            <a:r>
              <a:rPr lang="ru-RU" sz="2600" b="1" i="1" dirty="0" smtClean="0">
                <a:latin typeface="Times New Roman" pitchFamily="18" charset="0"/>
                <a:cs typeface="Times New Roman" pitchFamily="18" charset="0"/>
              </a:rPr>
              <a:t>мл</a:t>
            </a:r>
            <a:endParaRPr lang="ru-RU" sz="2600" dirty="0" smtClean="0">
              <a:latin typeface="Times New Roman" pitchFamily="18" charset="0"/>
              <a:cs typeface="Times New Roman" pitchFamily="18" charset="0"/>
            </a:endParaRPr>
          </a:p>
          <a:p>
            <a:endParaRPr lang="ru-RU" dirty="0"/>
          </a:p>
        </p:txBody>
      </p:sp>
      <p:pic>
        <p:nvPicPr>
          <p:cNvPr id="5123" name="Picture 3" descr="C:\Users\NADYA\Desktop\мои папки\английский для малышей\методическое пособие\кто где живет\p16_scan10101.jpg"/>
          <p:cNvPicPr>
            <a:picLocks noChangeAspect="1" noChangeArrowheads="1"/>
          </p:cNvPicPr>
          <p:nvPr/>
        </p:nvPicPr>
        <p:blipFill>
          <a:blip r:embed="rId2" cstate="print"/>
          <a:srcRect/>
          <a:stretch>
            <a:fillRect/>
          </a:stretch>
        </p:blipFill>
        <p:spPr bwMode="auto">
          <a:xfrm>
            <a:off x="7020272" y="2564904"/>
            <a:ext cx="2123728" cy="3198950"/>
          </a:xfrm>
          <a:prstGeom prst="rect">
            <a:avLst/>
          </a:prstGeom>
          <a:noFill/>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680</TotalTime>
  <Words>2230</Words>
  <Application>Microsoft Office PowerPoint</Application>
  <PresentationFormat>Экран (4:3)</PresentationFormat>
  <Paragraphs>279</Paragraphs>
  <Slides>45</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45</vt:i4>
      </vt:variant>
    </vt:vector>
  </HeadingPairs>
  <TitlesOfParts>
    <vt:vector size="47" baseType="lpstr">
      <vt:lpstr>Тема Office</vt:lpstr>
      <vt:lpstr>Изящная</vt:lpstr>
      <vt:lpstr>Словари в нашей жизни</vt:lpstr>
      <vt:lpstr>Слайд 2</vt:lpstr>
      <vt:lpstr>Слайд 3</vt:lpstr>
      <vt:lpstr>Определение</vt:lpstr>
      <vt:lpstr>Типология </vt:lpstr>
      <vt:lpstr>Антропонимические словари </vt:lpstr>
      <vt:lpstr>Диалектные (областные) словари </vt:lpstr>
      <vt:lpstr>Словарь русских народных говоров. – М.; Л.; СПб.: Наука, 1965 – издание продолжается.</vt:lpstr>
      <vt:lpstr>Грамматические словари </vt:lpstr>
      <vt:lpstr>Слайд 10</vt:lpstr>
      <vt:lpstr>Словари сочетаемости слов </vt:lpstr>
      <vt:lpstr>Идеографические, семантические и ассоциативные словари</vt:lpstr>
      <vt:lpstr>Слайд 13</vt:lpstr>
      <vt:lpstr>Слайд 14</vt:lpstr>
      <vt:lpstr>Лингвострановедческие и культурологические словари</vt:lpstr>
      <vt:lpstr>Словарь церковных терминов</vt:lpstr>
      <vt:lpstr>Морфемные и словообразовательные словари</vt:lpstr>
      <vt:lpstr>Обратные словари</vt:lpstr>
      <vt:lpstr>Орфографические словари</vt:lpstr>
      <vt:lpstr>Орфоэпические словари</vt:lpstr>
      <vt:lpstr>Синонимические словари </vt:lpstr>
      <vt:lpstr>Словари антонимов</vt:lpstr>
      <vt:lpstr>Словари лингвистических терминов</vt:lpstr>
      <vt:lpstr>О.С. Ахманова Cловарь лингвистических терминов</vt:lpstr>
      <vt:lpstr>Словари неологизмов</vt:lpstr>
      <vt:lpstr>Слайд 26</vt:lpstr>
      <vt:lpstr>Словари омонимов</vt:lpstr>
      <vt:lpstr>Слайд 28</vt:lpstr>
      <vt:lpstr>Словари паронимов</vt:lpstr>
      <vt:lpstr>Вишнякова О.В. Словарь паронимов русского языка. – М.: Русский язык, 1984. – 352 с.</vt:lpstr>
      <vt:lpstr>Словари эпитетов, сравнений и метафор</vt:lpstr>
      <vt:lpstr>Горбачевич К.С. Словарь эпитетов русского литературного языка. – СПб.: Норинт, 2001. – 224 с.</vt:lpstr>
      <vt:lpstr>Терминологические словари</vt:lpstr>
      <vt:lpstr>Толковые словари</vt:lpstr>
      <vt:lpstr>Словарь Зизания </vt:lpstr>
      <vt:lpstr>Словари Академии Российской</vt:lpstr>
      <vt:lpstr>Слайд 37</vt:lpstr>
      <vt:lpstr>Словарь 1847 года (Словарь церковно-славянского и русского языка)</vt:lpstr>
      <vt:lpstr>Слайд 39</vt:lpstr>
      <vt:lpstr>Словарь Даля</vt:lpstr>
      <vt:lpstr>Слайд 41</vt:lpstr>
      <vt:lpstr>Словарь Ушакова</vt:lpstr>
      <vt:lpstr>Словарь Ожегова</vt:lpstr>
      <vt:lpstr>Словарь современного русского языка: В 17 т. (М.; Л., 1948-1965) – БАС</vt:lpstr>
      <vt:lpstr>Словарь русского языка: В 4 т./ Под ред. А. П. Евгеньевой. – МАС</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User</cp:lastModifiedBy>
  <cp:revision>72</cp:revision>
  <dcterms:modified xsi:type="dcterms:W3CDTF">2017-10-01T08:56:16Z</dcterms:modified>
</cp:coreProperties>
</file>